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91" r:id="rId2"/>
    <p:sldId id="256" r:id="rId3"/>
    <p:sldId id="269" r:id="rId4"/>
    <p:sldId id="270" r:id="rId5"/>
    <p:sldId id="271" r:id="rId6"/>
    <p:sldId id="258" r:id="rId7"/>
    <p:sldId id="259" r:id="rId8"/>
    <p:sldId id="260" r:id="rId9"/>
    <p:sldId id="272" r:id="rId10"/>
    <p:sldId id="273" r:id="rId11"/>
    <p:sldId id="261" r:id="rId12"/>
    <p:sldId id="274" r:id="rId13"/>
    <p:sldId id="262" r:id="rId14"/>
    <p:sldId id="276" r:id="rId15"/>
    <p:sldId id="277" r:id="rId16"/>
    <p:sldId id="264" r:id="rId17"/>
    <p:sldId id="278" r:id="rId18"/>
    <p:sldId id="280" r:id="rId19"/>
    <p:sldId id="281" r:id="rId20"/>
    <p:sldId id="282" r:id="rId21"/>
    <p:sldId id="284" r:id="rId22"/>
    <p:sldId id="285" r:id="rId23"/>
    <p:sldId id="266" r:id="rId24"/>
    <p:sldId id="286" r:id="rId25"/>
    <p:sldId id="267" r:id="rId26"/>
    <p:sldId id="287" r:id="rId27"/>
    <p:sldId id="288" r:id="rId28"/>
    <p:sldId id="290" r:id="rId29"/>
    <p:sldId id="257" r:id="rId30"/>
    <p:sldId id="292" r:id="rId31"/>
    <p:sldId id="297" r:id="rId32"/>
    <p:sldId id="296" r:id="rId33"/>
    <p:sldId id="298" r:id="rId34"/>
    <p:sldId id="299" r:id="rId35"/>
    <p:sldId id="300" r:id="rId36"/>
    <p:sldId id="301" r:id="rId37"/>
    <p:sldId id="302" r:id="rId38"/>
    <p:sldId id="304" r:id="rId39"/>
    <p:sldId id="303" r:id="rId40"/>
    <p:sldId id="305"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016" autoAdjust="0"/>
    <p:restoredTop sz="94660"/>
  </p:normalViewPr>
  <p:slideViewPr>
    <p:cSldViewPr snapToGrid="0">
      <p:cViewPr varScale="1">
        <p:scale>
          <a:sx n="76" d="100"/>
          <a:sy n="76" d="100"/>
        </p:scale>
        <p:origin x="126" y="78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F626CC8D-8145-4004-9FA7-EF68E7D1CA9A}" type="datetimeFigureOut">
              <a:rPr lang="en-US" smtClean="0"/>
              <a:t>4/30/2020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9B9BCE0-CD87-4C2F-B157-D2F513BD9C00}" type="slidenum">
              <a:rPr lang="en-US" smtClean="0"/>
              <a:t>‹#›</a:t>
            </a:fld>
            <a:endParaRPr lang="en-US"/>
          </a:p>
        </p:txBody>
      </p:sp>
    </p:spTree>
    <p:extLst>
      <p:ext uri="{BB962C8B-B14F-4D97-AF65-F5344CB8AC3E}">
        <p14:creationId xmlns:p14="http://schemas.microsoft.com/office/powerpoint/2010/main" val="8781077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626CC8D-8145-4004-9FA7-EF68E7D1CA9A}" type="datetimeFigureOut">
              <a:rPr lang="en-US" smtClean="0"/>
              <a:t>4/30/2020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9B9BCE0-CD87-4C2F-B157-D2F513BD9C00}" type="slidenum">
              <a:rPr lang="en-US" smtClean="0"/>
              <a:t>‹#›</a:t>
            </a:fld>
            <a:endParaRPr lang="en-US"/>
          </a:p>
        </p:txBody>
      </p:sp>
    </p:spTree>
    <p:extLst>
      <p:ext uri="{BB962C8B-B14F-4D97-AF65-F5344CB8AC3E}">
        <p14:creationId xmlns:p14="http://schemas.microsoft.com/office/powerpoint/2010/main" val="8808449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626CC8D-8145-4004-9FA7-EF68E7D1CA9A}" type="datetimeFigureOut">
              <a:rPr lang="en-US" smtClean="0"/>
              <a:t>4/30/2020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9B9BCE0-CD87-4C2F-B157-D2F513BD9C00}" type="slidenum">
              <a:rPr lang="en-US" smtClean="0"/>
              <a:t>‹#›</a:t>
            </a:fld>
            <a:endParaRPr lang="en-US"/>
          </a:p>
        </p:txBody>
      </p:sp>
    </p:spTree>
    <p:extLst>
      <p:ext uri="{BB962C8B-B14F-4D97-AF65-F5344CB8AC3E}">
        <p14:creationId xmlns:p14="http://schemas.microsoft.com/office/powerpoint/2010/main" val="10570098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626CC8D-8145-4004-9FA7-EF68E7D1CA9A}" type="datetimeFigureOut">
              <a:rPr lang="en-US" smtClean="0"/>
              <a:t>4/30/2020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9B9BCE0-CD87-4C2F-B157-D2F513BD9C00}" type="slidenum">
              <a:rPr lang="en-US" smtClean="0"/>
              <a:t>‹#›</a:t>
            </a:fld>
            <a:endParaRPr lang="en-US"/>
          </a:p>
        </p:txBody>
      </p:sp>
    </p:spTree>
    <p:extLst>
      <p:ext uri="{BB962C8B-B14F-4D97-AF65-F5344CB8AC3E}">
        <p14:creationId xmlns:p14="http://schemas.microsoft.com/office/powerpoint/2010/main" val="38223205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626CC8D-8145-4004-9FA7-EF68E7D1CA9A}" type="datetimeFigureOut">
              <a:rPr lang="en-US" smtClean="0"/>
              <a:t>4/30/2020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9B9BCE0-CD87-4C2F-B157-D2F513BD9C00}" type="slidenum">
              <a:rPr lang="en-US" smtClean="0"/>
              <a:t>‹#›</a:t>
            </a:fld>
            <a:endParaRPr lang="en-US"/>
          </a:p>
        </p:txBody>
      </p:sp>
    </p:spTree>
    <p:extLst>
      <p:ext uri="{BB962C8B-B14F-4D97-AF65-F5344CB8AC3E}">
        <p14:creationId xmlns:p14="http://schemas.microsoft.com/office/powerpoint/2010/main" val="12693711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F626CC8D-8145-4004-9FA7-EF68E7D1CA9A}" type="datetimeFigureOut">
              <a:rPr lang="en-US" smtClean="0"/>
              <a:t>4/30/2020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9B9BCE0-CD87-4C2F-B157-D2F513BD9C00}" type="slidenum">
              <a:rPr lang="en-US" smtClean="0"/>
              <a:t>‹#›</a:t>
            </a:fld>
            <a:endParaRPr lang="en-US"/>
          </a:p>
        </p:txBody>
      </p:sp>
    </p:spTree>
    <p:extLst>
      <p:ext uri="{BB962C8B-B14F-4D97-AF65-F5344CB8AC3E}">
        <p14:creationId xmlns:p14="http://schemas.microsoft.com/office/powerpoint/2010/main" val="20887287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F626CC8D-8145-4004-9FA7-EF68E7D1CA9A}" type="datetimeFigureOut">
              <a:rPr lang="en-US" smtClean="0"/>
              <a:t>4/30/2020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9B9BCE0-CD87-4C2F-B157-D2F513BD9C00}" type="slidenum">
              <a:rPr lang="en-US" smtClean="0"/>
              <a:t>‹#›</a:t>
            </a:fld>
            <a:endParaRPr lang="en-US"/>
          </a:p>
        </p:txBody>
      </p:sp>
    </p:spTree>
    <p:extLst>
      <p:ext uri="{BB962C8B-B14F-4D97-AF65-F5344CB8AC3E}">
        <p14:creationId xmlns:p14="http://schemas.microsoft.com/office/powerpoint/2010/main" val="42751613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626CC8D-8145-4004-9FA7-EF68E7D1CA9A}" type="datetimeFigureOut">
              <a:rPr lang="en-US" smtClean="0"/>
              <a:t>4/30/2020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9B9BCE0-CD87-4C2F-B157-D2F513BD9C00}" type="slidenum">
              <a:rPr lang="en-US" smtClean="0"/>
              <a:t>‹#›</a:t>
            </a:fld>
            <a:endParaRPr lang="en-US"/>
          </a:p>
        </p:txBody>
      </p:sp>
    </p:spTree>
    <p:extLst>
      <p:ext uri="{BB962C8B-B14F-4D97-AF65-F5344CB8AC3E}">
        <p14:creationId xmlns:p14="http://schemas.microsoft.com/office/powerpoint/2010/main" val="12559569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626CC8D-8145-4004-9FA7-EF68E7D1CA9A}" type="datetimeFigureOut">
              <a:rPr lang="en-US" smtClean="0"/>
              <a:t>4/30/2020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9B9BCE0-CD87-4C2F-B157-D2F513BD9C00}" type="slidenum">
              <a:rPr lang="en-US" smtClean="0"/>
              <a:t>‹#›</a:t>
            </a:fld>
            <a:endParaRPr lang="en-US"/>
          </a:p>
        </p:txBody>
      </p:sp>
    </p:spTree>
    <p:extLst>
      <p:ext uri="{BB962C8B-B14F-4D97-AF65-F5344CB8AC3E}">
        <p14:creationId xmlns:p14="http://schemas.microsoft.com/office/powerpoint/2010/main" val="41256503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626CC8D-8145-4004-9FA7-EF68E7D1CA9A}" type="datetimeFigureOut">
              <a:rPr lang="en-US" smtClean="0"/>
              <a:t>4/30/2020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9B9BCE0-CD87-4C2F-B157-D2F513BD9C00}" type="slidenum">
              <a:rPr lang="en-US" smtClean="0"/>
              <a:t>‹#›</a:t>
            </a:fld>
            <a:endParaRPr lang="en-US"/>
          </a:p>
        </p:txBody>
      </p:sp>
    </p:spTree>
    <p:extLst>
      <p:ext uri="{BB962C8B-B14F-4D97-AF65-F5344CB8AC3E}">
        <p14:creationId xmlns:p14="http://schemas.microsoft.com/office/powerpoint/2010/main" val="36395077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626CC8D-8145-4004-9FA7-EF68E7D1CA9A}" type="datetimeFigureOut">
              <a:rPr lang="en-US" smtClean="0"/>
              <a:t>4/30/2020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9B9BCE0-CD87-4C2F-B157-D2F513BD9C00}" type="slidenum">
              <a:rPr lang="en-US" smtClean="0"/>
              <a:t>‹#›</a:t>
            </a:fld>
            <a:endParaRPr lang="en-US"/>
          </a:p>
        </p:txBody>
      </p:sp>
    </p:spTree>
    <p:extLst>
      <p:ext uri="{BB962C8B-B14F-4D97-AF65-F5344CB8AC3E}">
        <p14:creationId xmlns:p14="http://schemas.microsoft.com/office/powerpoint/2010/main" val="12108919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626CC8D-8145-4004-9FA7-EF68E7D1CA9A}" type="datetimeFigureOut">
              <a:rPr lang="en-US" smtClean="0"/>
              <a:t>4/30/2020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9B9BCE0-CD87-4C2F-B157-D2F513BD9C00}" type="slidenum">
              <a:rPr lang="en-US" smtClean="0"/>
              <a:t>‹#›</a:t>
            </a:fld>
            <a:endParaRPr lang="en-US"/>
          </a:p>
        </p:txBody>
      </p:sp>
    </p:spTree>
    <p:extLst>
      <p:ext uri="{BB962C8B-B14F-4D97-AF65-F5344CB8AC3E}">
        <p14:creationId xmlns:p14="http://schemas.microsoft.com/office/powerpoint/2010/main" val="29463223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3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3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3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614363"/>
            <a:ext cx="9144000" cy="2387600"/>
          </a:xfrm>
        </p:spPr>
        <p:txBody>
          <a:bodyPr>
            <a:normAutofit/>
          </a:bodyPr>
          <a:lstStyle/>
          <a:p>
            <a:r>
              <a:rPr lang="en-US" sz="7200" dirty="0" smtClean="0"/>
              <a:t>SNMP WALK-THROUGH</a:t>
            </a:r>
            <a:endParaRPr lang="en-US" sz="7200" dirty="0"/>
          </a:p>
        </p:txBody>
      </p:sp>
      <p:sp>
        <p:nvSpPr>
          <p:cNvPr id="3" name="Subtitle 2"/>
          <p:cNvSpPr>
            <a:spLocks noGrp="1"/>
          </p:cNvSpPr>
          <p:nvPr>
            <p:ph type="subTitle" idx="1"/>
          </p:nvPr>
        </p:nvSpPr>
        <p:spPr/>
        <p:txBody>
          <a:bodyPr/>
          <a:lstStyle/>
          <a:p>
            <a:r>
              <a:rPr lang="en-US" dirty="0" smtClean="0"/>
              <a:t>CW2 DELISI</a:t>
            </a:r>
            <a:endParaRPr lang="en-US" dirty="0"/>
          </a:p>
        </p:txBody>
      </p:sp>
    </p:spTree>
    <p:extLst>
      <p:ext uri="{BB962C8B-B14F-4D97-AF65-F5344CB8AC3E}">
        <p14:creationId xmlns:p14="http://schemas.microsoft.com/office/powerpoint/2010/main" val="11090520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43542" t="23765" r="37188" b="29321"/>
          <a:stretch/>
        </p:blipFill>
        <p:spPr>
          <a:xfrm>
            <a:off x="241300" y="241299"/>
            <a:ext cx="7912100" cy="6500753"/>
          </a:xfrm>
          <a:prstGeom prst="rect">
            <a:avLst/>
          </a:prstGeom>
        </p:spPr>
      </p:pic>
    </p:spTree>
    <p:extLst>
      <p:ext uri="{BB962C8B-B14F-4D97-AF65-F5344CB8AC3E}">
        <p14:creationId xmlns:p14="http://schemas.microsoft.com/office/powerpoint/2010/main" val="19063638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a:srcRect l="43021" t="24382" r="36562" b="28395"/>
          <a:stretch/>
        </p:blipFill>
        <p:spPr>
          <a:xfrm>
            <a:off x="126999" y="190500"/>
            <a:ext cx="8242301" cy="6434042"/>
          </a:xfrm>
          <a:prstGeom prst="rect">
            <a:avLst/>
          </a:prstGeom>
        </p:spPr>
      </p:pic>
    </p:spTree>
    <p:extLst>
      <p:ext uri="{BB962C8B-B14F-4D97-AF65-F5344CB8AC3E}">
        <p14:creationId xmlns:p14="http://schemas.microsoft.com/office/powerpoint/2010/main" val="22119994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6" descr="C:\Users\ecoffey\AppData\Local\Temp\Rar$DRa1.653\30059_Device_laptop_3145_unreachable_256.png">
            <a:extLst>
              <a:ext uri="{FF2B5EF4-FFF2-40B4-BE49-F238E27FC236}">
                <a16:creationId xmlns="" xmlns:a16="http://schemas.microsoft.com/office/drawing/2014/main" id="{5F57B4F3-5C38-4890-82E2-0546ABB294C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2043" y="194726"/>
            <a:ext cx="2682582" cy="268258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 xmlns:a16="http://schemas.microsoft.com/office/drawing/2014/main" id="{A20CFC50-22C9-40C4-90E5-40A9AE0CB8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418513" y="883742"/>
            <a:ext cx="1985495" cy="1304550"/>
          </a:xfrm>
          <a:prstGeom prst="rect">
            <a:avLst/>
          </a:prstGeom>
        </p:spPr>
      </p:pic>
      <p:pic>
        <p:nvPicPr>
          <p:cNvPr id="6" name="Picture 5">
            <a:extLst>
              <a:ext uri="{FF2B5EF4-FFF2-40B4-BE49-F238E27FC236}">
                <a16:creationId xmlns="" xmlns:a16="http://schemas.microsoft.com/office/drawing/2014/main" id="{592C8603-117C-452E-A019-E718E8171919}"/>
              </a:ext>
            </a:extLst>
          </p:cNvPr>
          <p:cNvPicPr>
            <a:picLocks noChangeAspect="1"/>
          </p:cNvPicPr>
          <p:nvPr/>
        </p:nvPicPr>
        <p:blipFill rotWithShape="1">
          <a:blip r:embed="rId4"/>
          <a:srcRect l="50716" t="37486" r="36212" b="49028"/>
          <a:stretch/>
        </p:blipFill>
        <p:spPr>
          <a:xfrm>
            <a:off x="787992" y="575106"/>
            <a:ext cx="1587038" cy="1248470"/>
          </a:xfrm>
          <a:prstGeom prst="rect">
            <a:avLst/>
          </a:prstGeom>
        </p:spPr>
      </p:pic>
      <p:cxnSp>
        <p:nvCxnSpPr>
          <p:cNvPr id="8" name="Straight Connector 7">
            <a:extLst>
              <a:ext uri="{FF2B5EF4-FFF2-40B4-BE49-F238E27FC236}">
                <a16:creationId xmlns="" xmlns:a16="http://schemas.microsoft.com/office/drawing/2014/main" id="{28F2D7F6-628D-4449-A6DD-33F37AA25E12}"/>
              </a:ext>
            </a:extLst>
          </p:cNvPr>
          <p:cNvCxnSpPr/>
          <p:nvPr/>
        </p:nvCxnSpPr>
        <p:spPr>
          <a:xfrm>
            <a:off x="2630659" y="1557412"/>
            <a:ext cx="6719534" cy="0"/>
          </a:xfrm>
          <a:prstGeom prst="line">
            <a:avLst/>
          </a:prstGeom>
          <a:ln w="57150"/>
        </p:spPr>
        <p:style>
          <a:lnRef idx="1">
            <a:schemeClr val="dk1"/>
          </a:lnRef>
          <a:fillRef idx="0">
            <a:schemeClr val="dk1"/>
          </a:fillRef>
          <a:effectRef idx="0">
            <a:schemeClr val="dk1"/>
          </a:effectRef>
          <a:fontRef idx="minor">
            <a:schemeClr val="tx1"/>
          </a:fontRef>
        </p:style>
      </p:cxnSp>
      <p:sp>
        <p:nvSpPr>
          <p:cNvPr id="2" name="TextBox 1">
            <a:extLst>
              <a:ext uri="{FF2B5EF4-FFF2-40B4-BE49-F238E27FC236}">
                <a16:creationId xmlns="" xmlns:a16="http://schemas.microsoft.com/office/drawing/2014/main" id="{AAD700CA-D42F-4174-827C-C7258CD9DAAA}"/>
              </a:ext>
            </a:extLst>
          </p:cNvPr>
          <p:cNvSpPr txBox="1"/>
          <p:nvPr/>
        </p:nvSpPr>
        <p:spPr>
          <a:xfrm>
            <a:off x="1016925" y="59001"/>
            <a:ext cx="1178464" cy="369332"/>
          </a:xfrm>
          <a:prstGeom prst="rect">
            <a:avLst/>
          </a:prstGeom>
          <a:noFill/>
        </p:spPr>
        <p:txBody>
          <a:bodyPr wrap="none" rtlCol="0">
            <a:spAutoFit/>
          </a:bodyPr>
          <a:lstStyle/>
          <a:p>
            <a:r>
              <a:rPr lang="en-US" dirty="0"/>
              <a:t>MANAGER</a:t>
            </a:r>
          </a:p>
        </p:txBody>
      </p:sp>
      <p:sp>
        <p:nvSpPr>
          <p:cNvPr id="9" name="TextBox 8">
            <a:extLst>
              <a:ext uri="{FF2B5EF4-FFF2-40B4-BE49-F238E27FC236}">
                <a16:creationId xmlns="" xmlns:a16="http://schemas.microsoft.com/office/drawing/2014/main" id="{A6549C95-754B-4E10-8C44-81253E205F4F}"/>
              </a:ext>
            </a:extLst>
          </p:cNvPr>
          <p:cNvSpPr txBox="1"/>
          <p:nvPr/>
        </p:nvSpPr>
        <p:spPr>
          <a:xfrm>
            <a:off x="9418513" y="194726"/>
            <a:ext cx="1982659" cy="923330"/>
          </a:xfrm>
          <a:prstGeom prst="rect">
            <a:avLst/>
          </a:prstGeom>
          <a:noFill/>
        </p:spPr>
        <p:txBody>
          <a:bodyPr wrap="none" rtlCol="0">
            <a:spAutoFit/>
          </a:bodyPr>
          <a:lstStyle/>
          <a:p>
            <a:pPr algn="ctr"/>
            <a:r>
              <a:rPr lang="en-US" dirty="0" smtClean="0"/>
              <a:t>AGENT</a:t>
            </a:r>
          </a:p>
          <a:p>
            <a:pPr algn="ctr"/>
            <a:r>
              <a:rPr lang="en-US" dirty="0" smtClean="0"/>
              <a:t>“26A TEST OBJECT”</a:t>
            </a:r>
          </a:p>
          <a:p>
            <a:pPr algn="ctr"/>
            <a:endParaRPr lang="en-US" dirty="0"/>
          </a:p>
        </p:txBody>
      </p:sp>
      <p:sp>
        <p:nvSpPr>
          <p:cNvPr id="12" name="TextBox 11">
            <a:extLst>
              <a:ext uri="{FF2B5EF4-FFF2-40B4-BE49-F238E27FC236}">
                <a16:creationId xmlns="" xmlns:a16="http://schemas.microsoft.com/office/drawing/2014/main" id="{AAD700CA-D42F-4174-827C-C7258CD9DAAA}"/>
              </a:ext>
            </a:extLst>
          </p:cNvPr>
          <p:cNvSpPr txBox="1"/>
          <p:nvPr/>
        </p:nvSpPr>
        <p:spPr>
          <a:xfrm>
            <a:off x="2654348" y="1118056"/>
            <a:ext cx="1670650" cy="369332"/>
          </a:xfrm>
          <a:prstGeom prst="rect">
            <a:avLst/>
          </a:prstGeom>
          <a:noFill/>
        </p:spPr>
        <p:txBody>
          <a:bodyPr wrap="none" rtlCol="0">
            <a:spAutoFit/>
          </a:bodyPr>
          <a:lstStyle/>
          <a:p>
            <a:r>
              <a:rPr lang="en-US" dirty="0" smtClean="0"/>
              <a:t>22.17.17.30 /27</a:t>
            </a:r>
            <a:endParaRPr lang="en-US" dirty="0"/>
          </a:p>
        </p:txBody>
      </p:sp>
      <p:sp>
        <p:nvSpPr>
          <p:cNvPr id="13" name="TextBox 12">
            <a:extLst>
              <a:ext uri="{FF2B5EF4-FFF2-40B4-BE49-F238E27FC236}">
                <a16:creationId xmlns="" xmlns:a16="http://schemas.microsoft.com/office/drawing/2014/main" id="{AAD700CA-D42F-4174-827C-C7258CD9DAAA}"/>
              </a:ext>
            </a:extLst>
          </p:cNvPr>
          <p:cNvSpPr txBox="1"/>
          <p:nvPr/>
        </p:nvSpPr>
        <p:spPr>
          <a:xfrm>
            <a:off x="7796563" y="1141741"/>
            <a:ext cx="1553630" cy="369332"/>
          </a:xfrm>
          <a:prstGeom prst="rect">
            <a:avLst/>
          </a:prstGeom>
          <a:noFill/>
        </p:spPr>
        <p:txBody>
          <a:bodyPr wrap="none" rtlCol="0">
            <a:spAutoFit/>
          </a:bodyPr>
          <a:lstStyle/>
          <a:p>
            <a:r>
              <a:rPr lang="en-US" dirty="0" smtClean="0"/>
              <a:t>22.17.17.1 /27</a:t>
            </a:r>
            <a:endParaRPr lang="en-US" dirty="0"/>
          </a:p>
        </p:txBody>
      </p:sp>
      <p:sp>
        <p:nvSpPr>
          <p:cNvPr id="14" name="TextBox 13">
            <a:extLst>
              <a:ext uri="{FF2B5EF4-FFF2-40B4-BE49-F238E27FC236}">
                <a16:creationId xmlns="" xmlns:a16="http://schemas.microsoft.com/office/drawing/2014/main" id="{82A6A325-6FC0-4C1D-82BE-55063E3B2DAE}"/>
              </a:ext>
            </a:extLst>
          </p:cNvPr>
          <p:cNvSpPr txBox="1"/>
          <p:nvPr/>
        </p:nvSpPr>
        <p:spPr>
          <a:xfrm>
            <a:off x="5470696" y="36392"/>
            <a:ext cx="1595309" cy="584775"/>
          </a:xfrm>
          <a:prstGeom prst="rect">
            <a:avLst/>
          </a:prstGeom>
          <a:noFill/>
        </p:spPr>
        <p:txBody>
          <a:bodyPr wrap="none" rtlCol="0">
            <a:spAutoFit/>
          </a:bodyPr>
          <a:lstStyle/>
          <a:p>
            <a:r>
              <a:rPr lang="en-US" sz="3200" dirty="0"/>
              <a:t>SNMPv2</a:t>
            </a:r>
          </a:p>
        </p:txBody>
      </p:sp>
      <p:sp>
        <p:nvSpPr>
          <p:cNvPr id="15" name="Rectangle 14">
            <a:extLst>
              <a:ext uri="{FF2B5EF4-FFF2-40B4-BE49-F238E27FC236}">
                <a16:creationId xmlns="" xmlns:a16="http://schemas.microsoft.com/office/drawing/2014/main" id="{CF28871D-A5A0-48D9-9853-DFFA79F3C8E4}"/>
              </a:ext>
            </a:extLst>
          </p:cNvPr>
          <p:cNvSpPr/>
          <p:nvPr/>
        </p:nvSpPr>
        <p:spPr>
          <a:xfrm>
            <a:off x="531282" y="3024081"/>
            <a:ext cx="10918288" cy="1897893"/>
          </a:xfrm>
          <a:prstGeom prst="rect">
            <a:avLst/>
          </a:prstGeom>
        </p:spPr>
        <p:style>
          <a:lnRef idx="2">
            <a:schemeClr val="accent6"/>
          </a:lnRef>
          <a:fillRef idx="1">
            <a:schemeClr val="lt1"/>
          </a:fillRef>
          <a:effectRef idx="0">
            <a:schemeClr val="accent6"/>
          </a:effectRef>
          <a:fontRef idx="minor">
            <a:schemeClr val="dk1"/>
          </a:fontRef>
        </p:style>
        <p:txBody>
          <a:bodyPr rtlCol="0" anchor="t"/>
          <a:lstStyle/>
          <a:p>
            <a:r>
              <a:rPr lang="en-US" dirty="0">
                <a:solidFill>
                  <a:schemeClr val="tx1"/>
                </a:solidFill>
              </a:rPr>
              <a:t>If an icon on the SNMP manager is set to poll for SNMPv2, it needs basic reachability along with credentials listed on the access tab of the icon. The SNMPv2 credentials are called community strings and they are basically just a password that tells the agent whether it should give the manager information (READ ONLY) or information</a:t>
            </a:r>
            <a:r>
              <a:rPr lang="en-US" i="1" dirty="0">
                <a:solidFill>
                  <a:schemeClr val="tx1"/>
                </a:solidFill>
              </a:rPr>
              <a:t> and </a:t>
            </a:r>
            <a:r>
              <a:rPr lang="en-US" dirty="0">
                <a:solidFill>
                  <a:schemeClr val="tx1"/>
                </a:solidFill>
              </a:rPr>
              <a:t>the ability to make configuration changes (READ WRITE) through SNMP. </a:t>
            </a:r>
            <a:endParaRPr lang="en-US" i="1" dirty="0">
              <a:solidFill>
                <a:schemeClr val="tx1"/>
              </a:solidFill>
            </a:endParaRPr>
          </a:p>
          <a:p>
            <a:r>
              <a:rPr lang="en-US" dirty="0">
                <a:solidFill>
                  <a:schemeClr val="tx1"/>
                </a:solidFill>
              </a:rPr>
              <a:t> </a:t>
            </a:r>
          </a:p>
        </p:txBody>
      </p:sp>
    </p:spTree>
    <p:extLst>
      <p:ext uri="{BB962C8B-B14F-4D97-AF65-F5344CB8AC3E}">
        <p14:creationId xmlns:p14="http://schemas.microsoft.com/office/powerpoint/2010/main" val="29193861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44088" t="68863" r="29455" b="18859"/>
          <a:stretch/>
        </p:blipFill>
        <p:spPr>
          <a:xfrm>
            <a:off x="88900" y="114300"/>
            <a:ext cx="7378700" cy="1155700"/>
          </a:xfrm>
          <a:prstGeom prst="rect">
            <a:avLst/>
          </a:prstGeom>
        </p:spPr>
      </p:pic>
      <p:pic>
        <p:nvPicPr>
          <p:cNvPr id="5" name="Picture 4"/>
          <p:cNvPicPr>
            <a:picLocks noChangeAspect="1"/>
          </p:cNvPicPr>
          <p:nvPr/>
        </p:nvPicPr>
        <p:blipFill rotWithShape="1">
          <a:blip r:embed="rId3"/>
          <a:srcRect l="58047" t="26502" r="23424" b="28036"/>
          <a:stretch/>
        </p:blipFill>
        <p:spPr>
          <a:xfrm>
            <a:off x="88900" y="1409699"/>
            <a:ext cx="6375400" cy="5279279"/>
          </a:xfrm>
          <a:prstGeom prst="rect">
            <a:avLst/>
          </a:prstGeom>
        </p:spPr>
      </p:pic>
      <p:sp>
        <p:nvSpPr>
          <p:cNvPr id="6" name="Rectangle 5">
            <a:extLst>
              <a:ext uri="{FF2B5EF4-FFF2-40B4-BE49-F238E27FC236}">
                <a16:creationId xmlns="" xmlns:a16="http://schemas.microsoft.com/office/drawing/2014/main" id="{188ADCD6-5683-47E0-B20B-5FFE85702DC3}"/>
              </a:ext>
            </a:extLst>
          </p:cNvPr>
          <p:cNvSpPr/>
          <p:nvPr/>
        </p:nvSpPr>
        <p:spPr>
          <a:xfrm>
            <a:off x="6680201" y="2362200"/>
            <a:ext cx="4421746" cy="1447800"/>
          </a:xfrm>
          <a:prstGeom prst="rect">
            <a:avLst/>
          </a:prstGeom>
        </p:spPr>
        <p:style>
          <a:lnRef idx="2">
            <a:schemeClr val="accent6"/>
          </a:lnRef>
          <a:fillRef idx="1">
            <a:schemeClr val="lt1"/>
          </a:fillRef>
          <a:effectRef idx="0">
            <a:schemeClr val="accent6"/>
          </a:effectRef>
          <a:fontRef idx="minor">
            <a:schemeClr val="dk1"/>
          </a:fontRef>
        </p:style>
        <p:txBody>
          <a:bodyPr rtlCol="0" anchor="t"/>
          <a:lstStyle/>
          <a:p>
            <a:r>
              <a:rPr lang="en-US" dirty="0" smtClean="0">
                <a:solidFill>
                  <a:schemeClr val="tx1"/>
                </a:solidFill>
              </a:rPr>
              <a:t>Changing the READ or READ/WRITE access mode by using the drop-down menu modifies the value that the icon is checking for, </a:t>
            </a:r>
            <a:r>
              <a:rPr lang="en-US" dirty="0" err="1" smtClean="0">
                <a:solidFill>
                  <a:schemeClr val="tx1"/>
                </a:solidFill>
              </a:rPr>
              <a:t>ie</a:t>
            </a:r>
            <a:r>
              <a:rPr lang="en-US" dirty="0" smtClean="0">
                <a:solidFill>
                  <a:schemeClr val="tx1"/>
                </a:solidFill>
              </a:rPr>
              <a:t>: ICMP vs SNMP.</a:t>
            </a:r>
            <a:endParaRPr lang="en-US" dirty="0">
              <a:solidFill>
                <a:schemeClr val="tx1"/>
              </a:solidFill>
            </a:endParaRPr>
          </a:p>
          <a:p>
            <a:endParaRPr lang="en-US" dirty="0">
              <a:solidFill>
                <a:schemeClr val="tx1"/>
              </a:solidFill>
            </a:endParaRPr>
          </a:p>
          <a:p>
            <a:r>
              <a:rPr lang="en-US" dirty="0" smtClean="0">
                <a:solidFill>
                  <a:schemeClr val="tx1"/>
                </a:solidFill>
              </a:rPr>
              <a:t> </a:t>
            </a:r>
            <a:endParaRPr lang="en-US" dirty="0">
              <a:solidFill>
                <a:schemeClr val="tx1"/>
              </a:solidFill>
            </a:endParaRPr>
          </a:p>
        </p:txBody>
      </p:sp>
    </p:spTree>
    <p:extLst>
      <p:ext uri="{BB962C8B-B14F-4D97-AF65-F5344CB8AC3E}">
        <p14:creationId xmlns:p14="http://schemas.microsoft.com/office/powerpoint/2010/main" val="5450428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44088" t="68863" r="29455" b="18859"/>
          <a:stretch/>
        </p:blipFill>
        <p:spPr>
          <a:xfrm>
            <a:off x="88900" y="114300"/>
            <a:ext cx="7378700" cy="1155700"/>
          </a:xfrm>
          <a:prstGeom prst="rect">
            <a:avLst/>
          </a:prstGeom>
        </p:spPr>
      </p:pic>
      <p:pic>
        <p:nvPicPr>
          <p:cNvPr id="7" name="Picture 6"/>
          <p:cNvPicPr>
            <a:picLocks noChangeAspect="1"/>
          </p:cNvPicPr>
          <p:nvPr/>
        </p:nvPicPr>
        <p:blipFill rotWithShape="1">
          <a:blip r:embed="rId3"/>
          <a:srcRect l="54375" t="29321" r="27813" b="25926"/>
          <a:stretch/>
        </p:blipFill>
        <p:spPr>
          <a:xfrm>
            <a:off x="88900" y="1384300"/>
            <a:ext cx="6337300" cy="5373734"/>
          </a:xfrm>
          <a:prstGeom prst="rect">
            <a:avLst/>
          </a:prstGeom>
        </p:spPr>
      </p:pic>
      <p:sp>
        <p:nvSpPr>
          <p:cNvPr id="8" name="Left Arrow 7"/>
          <p:cNvSpPr/>
          <p:nvPr/>
        </p:nvSpPr>
        <p:spPr>
          <a:xfrm>
            <a:off x="4838700" y="3594100"/>
            <a:ext cx="3175000" cy="324667"/>
          </a:xfrm>
          <a:prstGeom prst="lef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8102600" y="3333704"/>
            <a:ext cx="2832378" cy="1754326"/>
          </a:xfrm>
          <a:prstGeom prst="rect">
            <a:avLst/>
          </a:prstGeom>
          <a:noFill/>
        </p:spPr>
        <p:txBody>
          <a:bodyPr wrap="none" rtlCol="0">
            <a:spAutoFit/>
          </a:bodyPr>
          <a:lstStyle/>
          <a:p>
            <a:r>
              <a:rPr lang="en-US" dirty="0" smtClean="0"/>
              <a:t>BAD READ AND WRITE</a:t>
            </a:r>
          </a:p>
          <a:p>
            <a:r>
              <a:rPr lang="en-US" dirty="0" smtClean="0"/>
              <a:t>CREDENTIALS, SO THE ICON </a:t>
            </a:r>
          </a:p>
          <a:p>
            <a:r>
              <a:rPr lang="en-US" dirty="0" smtClean="0"/>
              <a:t>TURNS YELLOW.</a:t>
            </a:r>
          </a:p>
          <a:p>
            <a:endParaRPr lang="en-US" dirty="0"/>
          </a:p>
          <a:p>
            <a:r>
              <a:rPr lang="en-US" dirty="0" smtClean="0"/>
              <a:t>THE ICON SHOWS “SNMP” </a:t>
            </a:r>
          </a:p>
          <a:p>
            <a:r>
              <a:rPr lang="en-US" dirty="0" smtClean="0"/>
              <a:t>NOW INSTEAD OF “ICMP”</a:t>
            </a:r>
            <a:endParaRPr lang="en-US" dirty="0"/>
          </a:p>
        </p:txBody>
      </p:sp>
      <p:sp>
        <p:nvSpPr>
          <p:cNvPr id="10" name="Rectangle 9">
            <a:extLst>
              <a:ext uri="{FF2B5EF4-FFF2-40B4-BE49-F238E27FC236}">
                <a16:creationId xmlns="" xmlns:a16="http://schemas.microsoft.com/office/drawing/2014/main" id="{188ADCD6-5683-47E0-B20B-5FFE85702DC3}"/>
              </a:ext>
            </a:extLst>
          </p:cNvPr>
          <p:cNvSpPr/>
          <p:nvPr/>
        </p:nvSpPr>
        <p:spPr>
          <a:xfrm>
            <a:off x="7607301" y="114300"/>
            <a:ext cx="4421746" cy="1447800"/>
          </a:xfrm>
          <a:prstGeom prst="rect">
            <a:avLst/>
          </a:prstGeom>
        </p:spPr>
        <p:style>
          <a:lnRef idx="2">
            <a:schemeClr val="accent6"/>
          </a:lnRef>
          <a:fillRef idx="1">
            <a:schemeClr val="lt1"/>
          </a:fillRef>
          <a:effectRef idx="0">
            <a:schemeClr val="accent6"/>
          </a:effectRef>
          <a:fontRef idx="minor">
            <a:schemeClr val="dk1"/>
          </a:fontRef>
        </p:style>
        <p:txBody>
          <a:bodyPr rtlCol="0" anchor="t"/>
          <a:lstStyle/>
          <a:p>
            <a:r>
              <a:rPr lang="en-US" dirty="0">
                <a:solidFill>
                  <a:schemeClr val="tx1"/>
                </a:solidFill>
              </a:rPr>
              <a:t>For SNMPv2 to work, the credentials specified in the manager’s SNMP icon must match what is in the agent’s running config.</a:t>
            </a:r>
          </a:p>
          <a:p>
            <a:endParaRPr lang="en-US" dirty="0">
              <a:solidFill>
                <a:schemeClr val="tx1"/>
              </a:solidFill>
            </a:endParaRPr>
          </a:p>
          <a:p>
            <a:r>
              <a:rPr lang="en-US" dirty="0" smtClean="0">
                <a:solidFill>
                  <a:schemeClr val="tx1"/>
                </a:solidFill>
              </a:rPr>
              <a:t> </a:t>
            </a:r>
            <a:endParaRPr lang="en-US" dirty="0">
              <a:solidFill>
                <a:schemeClr val="tx1"/>
              </a:solidFill>
            </a:endParaRPr>
          </a:p>
        </p:txBody>
      </p:sp>
    </p:spTree>
    <p:extLst>
      <p:ext uri="{BB962C8B-B14F-4D97-AF65-F5344CB8AC3E}">
        <p14:creationId xmlns:p14="http://schemas.microsoft.com/office/powerpoint/2010/main" val="23036872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srcRect l="54914" t="29376" r="28220" b="26939"/>
          <a:stretch/>
        </p:blipFill>
        <p:spPr>
          <a:xfrm>
            <a:off x="241300" y="1448616"/>
            <a:ext cx="5981700" cy="5228947"/>
          </a:xfrm>
          <a:prstGeom prst="rect">
            <a:avLst/>
          </a:prstGeom>
        </p:spPr>
      </p:pic>
      <p:pic>
        <p:nvPicPr>
          <p:cNvPr id="4" name="Picture 3"/>
          <p:cNvPicPr>
            <a:picLocks noChangeAspect="1"/>
          </p:cNvPicPr>
          <p:nvPr/>
        </p:nvPicPr>
        <p:blipFill rotWithShape="1">
          <a:blip r:embed="rId3"/>
          <a:srcRect l="44088" t="68863" r="29455" b="18859"/>
          <a:stretch/>
        </p:blipFill>
        <p:spPr>
          <a:xfrm>
            <a:off x="88900" y="114300"/>
            <a:ext cx="7378700" cy="1155700"/>
          </a:xfrm>
          <a:prstGeom prst="rect">
            <a:avLst/>
          </a:prstGeom>
        </p:spPr>
      </p:pic>
      <p:sp>
        <p:nvSpPr>
          <p:cNvPr id="8" name="Left Arrow 7"/>
          <p:cNvSpPr/>
          <p:nvPr/>
        </p:nvSpPr>
        <p:spPr>
          <a:xfrm>
            <a:off x="4902200" y="3454400"/>
            <a:ext cx="2565400" cy="324667"/>
          </a:xfrm>
          <a:prstGeom prst="lef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7467600" y="3175627"/>
            <a:ext cx="3886833" cy="2308324"/>
          </a:xfrm>
          <a:prstGeom prst="rect">
            <a:avLst/>
          </a:prstGeom>
          <a:noFill/>
        </p:spPr>
        <p:txBody>
          <a:bodyPr wrap="none" rtlCol="0">
            <a:spAutoFit/>
          </a:bodyPr>
          <a:lstStyle/>
          <a:p>
            <a:r>
              <a:rPr lang="en-US" dirty="0" smtClean="0"/>
              <a:t>CREDENTIALS MODIFIED TO </a:t>
            </a:r>
          </a:p>
          <a:p>
            <a:r>
              <a:rPr lang="en-US" dirty="0" smtClean="0"/>
              <a:t>MATCH THE CONFIGURATION ON</a:t>
            </a:r>
          </a:p>
          <a:p>
            <a:r>
              <a:rPr lang="en-US" dirty="0" smtClean="0"/>
              <a:t>THE ROUTER TURNS THE ICON GREEN.</a:t>
            </a:r>
          </a:p>
          <a:p>
            <a:endParaRPr lang="en-US" dirty="0"/>
          </a:p>
          <a:p>
            <a:r>
              <a:rPr lang="en-US" dirty="0" smtClean="0"/>
              <a:t>THE ICON SHOWS A “CISCO ROUTER”</a:t>
            </a:r>
          </a:p>
          <a:p>
            <a:r>
              <a:rPr lang="en-US" dirty="0" smtClean="0"/>
              <a:t>ICON BECAUSE IT IS ACTUALLY GETTING</a:t>
            </a:r>
          </a:p>
          <a:p>
            <a:r>
              <a:rPr lang="en-US" dirty="0" smtClean="0"/>
              <a:t>DEVICE INFORMATION FROM THE</a:t>
            </a:r>
          </a:p>
          <a:p>
            <a:r>
              <a:rPr lang="en-US" dirty="0" smtClean="0"/>
              <a:t>AGENT.</a:t>
            </a:r>
          </a:p>
        </p:txBody>
      </p:sp>
    </p:spTree>
    <p:extLst>
      <p:ext uri="{BB962C8B-B14F-4D97-AF65-F5344CB8AC3E}">
        <p14:creationId xmlns:p14="http://schemas.microsoft.com/office/powerpoint/2010/main" val="8143987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2"/>
          <a:srcRect l="68312" t="21251" r="6573" b="29536"/>
          <a:stretch/>
        </p:blipFill>
        <p:spPr>
          <a:xfrm>
            <a:off x="127000" y="139700"/>
            <a:ext cx="8891362" cy="5880100"/>
          </a:xfrm>
          <a:prstGeom prst="rect">
            <a:avLst/>
          </a:prstGeom>
        </p:spPr>
      </p:pic>
      <p:pic>
        <p:nvPicPr>
          <p:cNvPr id="3" name="Picture 26" descr="C:\Users\ecoffey\AppData\Local\Temp\Rar$DRa1.653\30059_Device_laptop_3145_unreachable_256.png">
            <a:extLst>
              <a:ext uri="{FF2B5EF4-FFF2-40B4-BE49-F238E27FC236}">
                <a16:creationId xmlns="" xmlns:a16="http://schemas.microsoft.com/office/drawing/2014/main" id="{5F57B4F3-5C38-4890-82E2-0546ABB294C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325243" y="1363126"/>
            <a:ext cx="2682582" cy="268258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 xmlns:a16="http://schemas.microsoft.com/office/drawing/2014/main" id="{592C8603-117C-452E-A019-E718E8171919}"/>
              </a:ext>
            </a:extLst>
          </p:cNvPr>
          <p:cNvPicPr>
            <a:picLocks noChangeAspect="1"/>
          </p:cNvPicPr>
          <p:nvPr/>
        </p:nvPicPr>
        <p:blipFill rotWithShape="1">
          <a:blip r:embed="rId4"/>
          <a:srcRect l="50716" t="37486" r="36212" b="49028"/>
          <a:stretch/>
        </p:blipFill>
        <p:spPr>
          <a:xfrm>
            <a:off x="9881192" y="1743506"/>
            <a:ext cx="1587038" cy="1248470"/>
          </a:xfrm>
          <a:prstGeom prst="rect">
            <a:avLst/>
          </a:prstGeom>
        </p:spPr>
      </p:pic>
      <p:sp>
        <p:nvSpPr>
          <p:cNvPr id="5" name="TextBox 4">
            <a:extLst>
              <a:ext uri="{FF2B5EF4-FFF2-40B4-BE49-F238E27FC236}">
                <a16:creationId xmlns="" xmlns:a16="http://schemas.microsoft.com/office/drawing/2014/main" id="{AAD700CA-D42F-4174-827C-C7258CD9DAAA}"/>
              </a:ext>
            </a:extLst>
          </p:cNvPr>
          <p:cNvSpPr txBox="1"/>
          <p:nvPr/>
        </p:nvSpPr>
        <p:spPr>
          <a:xfrm>
            <a:off x="10110125" y="1227401"/>
            <a:ext cx="1178464" cy="369332"/>
          </a:xfrm>
          <a:prstGeom prst="rect">
            <a:avLst/>
          </a:prstGeom>
          <a:noFill/>
        </p:spPr>
        <p:txBody>
          <a:bodyPr wrap="none" rtlCol="0">
            <a:spAutoFit/>
          </a:bodyPr>
          <a:lstStyle/>
          <a:p>
            <a:r>
              <a:rPr lang="en-US" dirty="0"/>
              <a:t>MANAGER</a:t>
            </a:r>
          </a:p>
        </p:txBody>
      </p:sp>
      <p:sp>
        <p:nvSpPr>
          <p:cNvPr id="6" name="TextBox 5">
            <a:extLst>
              <a:ext uri="{FF2B5EF4-FFF2-40B4-BE49-F238E27FC236}">
                <a16:creationId xmlns="" xmlns:a16="http://schemas.microsoft.com/office/drawing/2014/main" id="{AAD700CA-D42F-4174-827C-C7258CD9DAAA}"/>
              </a:ext>
            </a:extLst>
          </p:cNvPr>
          <p:cNvSpPr txBox="1"/>
          <p:nvPr/>
        </p:nvSpPr>
        <p:spPr>
          <a:xfrm>
            <a:off x="9836125" y="4218922"/>
            <a:ext cx="1670650" cy="369332"/>
          </a:xfrm>
          <a:prstGeom prst="rect">
            <a:avLst/>
          </a:prstGeom>
          <a:noFill/>
        </p:spPr>
        <p:txBody>
          <a:bodyPr wrap="none" rtlCol="0">
            <a:spAutoFit/>
          </a:bodyPr>
          <a:lstStyle/>
          <a:p>
            <a:r>
              <a:rPr lang="en-US" dirty="0" smtClean="0"/>
              <a:t>22.17.17.30 /27</a:t>
            </a:r>
            <a:endParaRPr lang="en-US" dirty="0"/>
          </a:p>
        </p:txBody>
      </p:sp>
    </p:spTree>
    <p:extLst>
      <p:ext uri="{BB962C8B-B14F-4D97-AF65-F5344CB8AC3E}">
        <p14:creationId xmlns:p14="http://schemas.microsoft.com/office/powerpoint/2010/main" val="14330253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2"/>
          <a:srcRect l="40554" t="37090" r="32521" b="19239"/>
          <a:stretch/>
        </p:blipFill>
        <p:spPr>
          <a:xfrm>
            <a:off x="1752600" y="1104900"/>
            <a:ext cx="10045700" cy="5499100"/>
          </a:xfrm>
          <a:prstGeom prst="rect">
            <a:avLst/>
          </a:prstGeom>
        </p:spPr>
      </p:pic>
      <p:sp>
        <p:nvSpPr>
          <p:cNvPr id="4" name="Rectangle 3">
            <a:extLst>
              <a:ext uri="{FF2B5EF4-FFF2-40B4-BE49-F238E27FC236}">
                <a16:creationId xmlns="" xmlns:a16="http://schemas.microsoft.com/office/drawing/2014/main" id="{188ADCD6-5683-47E0-B20B-5FFE85702DC3}"/>
              </a:ext>
            </a:extLst>
          </p:cNvPr>
          <p:cNvSpPr/>
          <p:nvPr/>
        </p:nvSpPr>
        <p:spPr>
          <a:xfrm>
            <a:off x="165100" y="152400"/>
            <a:ext cx="6184900" cy="1905000"/>
          </a:xfrm>
          <a:prstGeom prst="rect">
            <a:avLst/>
          </a:prstGeom>
        </p:spPr>
        <p:style>
          <a:lnRef idx="2">
            <a:schemeClr val="accent6"/>
          </a:lnRef>
          <a:fillRef idx="1">
            <a:schemeClr val="lt1"/>
          </a:fillRef>
          <a:effectRef idx="0">
            <a:schemeClr val="accent6"/>
          </a:effectRef>
          <a:fontRef idx="minor">
            <a:schemeClr val="dk1"/>
          </a:fontRef>
        </p:style>
        <p:txBody>
          <a:bodyPr rtlCol="0" anchor="t"/>
          <a:lstStyle/>
          <a:p>
            <a:endParaRPr lang="en-US" sz="2000" dirty="0">
              <a:solidFill>
                <a:schemeClr val="tx1"/>
              </a:solidFill>
            </a:endParaRPr>
          </a:p>
          <a:p>
            <a:r>
              <a:rPr lang="en-US" sz="2000" dirty="0">
                <a:solidFill>
                  <a:schemeClr val="tx1"/>
                </a:solidFill>
              </a:rPr>
              <a:t>If an access-list is added to the SNMPv2 configuration, the credentials must match </a:t>
            </a:r>
            <a:r>
              <a:rPr lang="en-US" sz="2000" i="1" dirty="0">
                <a:solidFill>
                  <a:schemeClr val="tx1"/>
                </a:solidFill>
              </a:rPr>
              <a:t>and</a:t>
            </a:r>
            <a:r>
              <a:rPr lang="en-US" sz="2000" dirty="0">
                <a:solidFill>
                  <a:schemeClr val="tx1"/>
                </a:solidFill>
              </a:rPr>
              <a:t> the manager trying to obtain information or makes changes via SNMP must be permitted by the access-list.</a:t>
            </a:r>
          </a:p>
          <a:p>
            <a:r>
              <a:rPr lang="en-US" sz="2000" dirty="0">
                <a:solidFill>
                  <a:schemeClr val="tx1"/>
                </a:solidFill>
              </a:rPr>
              <a:t> </a:t>
            </a:r>
          </a:p>
        </p:txBody>
      </p:sp>
      <p:sp>
        <p:nvSpPr>
          <p:cNvPr id="2" name="Rectangle 1"/>
          <p:cNvSpPr/>
          <p:nvPr/>
        </p:nvSpPr>
        <p:spPr>
          <a:xfrm>
            <a:off x="10414000" y="5753100"/>
            <a:ext cx="1257300" cy="774700"/>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1854200" y="4660900"/>
            <a:ext cx="8661400" cy="965200"/>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870313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6" descr="C:\Users\ecoffey\AppData\Local\Temp\Rar$DRa1.653\30059_Device_laptop_3145_unreachable_256.png">
            <a:extLst>
              <a:ext uri="{FF2B5EF4-FFF2-40B4-BE49-F238E27FC236}">
                <a16:creationId xmlns="" xmlns:a16="http://schemas.microsoft.com/office/drawing/2014/main" id="{5F57B4F3-5C38-4890-82E2-0546ABB294C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2043" y="194726"/>
            <a:ext cx="2682582" cy="268258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 xmlns:a16="http://schemas.microsoft.com/office/drawing/2014/main" id="{A20CFC50-22C9-40C4-90E5-40A9AE0CB8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455767" y="1619800"/>
            <a:ext cx="1985495" cy="1304550"/>
          </a:xfrm>
          <a:prstGeom prst="rect">
            <a:avLst/>
          </a:prstGeom>
        </p:spPr>
      </p:pic>
      <p:cxnSp>
        <p:nvCxnSpPr>
          <p:cNvPr id="8" name="Straight Connector 7">
            <a:extLst>
              <a:ext uri="{FF2B5EF4-FFF2-40B4-BE49-F238E27FC236}">
                <a16:creationId xmlns="" xmlns:a16="http://schemas.microsoft.com/office/drawing/2014/main" id="{28F2D7F6-628D-4449-A6DD-33F37AA25E12}"/>
              </a:ext>
            </a:extLst>
          </p:cNvPr>
          <p:cNvCxnSpPr/>
          <p:nvPr/>
        </p:nvCxnSpPr>
        <p:spPr>
          <a:xfrm>
            <a:off x="2736233" y="2012267"/>
            <a:ext cx="6719534" cy="0"/>
          </a:xfrm>
          <a:prstGeom prst="line">
            <a:avLst/>
          </a:prstGeom>
          <a:ln w="57150"/>
        </p:spPr>
        <p:style>
          <a:lnRef idx="1">
            <a:schemeClr val="dk1"/>
          </a:lnRef>
          <a:fillRef idx="0">
            <a:schemeClr val="dk1"/>
          </a:fillRef>
          <a:effectRef idx="0">
            <a:schemeClr val="dk1"/>
          </a:effectRef>
          <a:fontRef idx="minor">
            <a:schemeClr val="tx1"/>
          </a:fontRef>
        </p:style>
      </p:cxnSp>
      <p:sp>
        <p:nvSpPr>
          <p:cNvPr id="2" name="TextBox 1">
            <a:extLst>
              <a:ext uri="{FF2B5EF4-FFF2-40B4-BE49-F238E27FC236}">
                <a16:creationId xmlns="" xmlns:a16="http://schemas.microsoft.com/office/drawing/2014/main" id="{AAD700CA-D42F-4174-827C-C7258CD9DAAA}"/>
              </a:ext>
            </a:extLst>
          </p:cNvPr>
          <p:cNvSpPr txBox="1"/>
          <p:nvPr/>
        </p:nvSpPr>
        <p:spPr>
          <a:xfrm>
            <a:off x="1016925" y="84401"/>
            <a:ext cx="1178464" cy="369332"/>
          </a:xfrm>
          <a:prstGeom prst="rect">
            <a:avLst/>
          </a:prstGeom>
          <a:noFill/>
        </p:spPr>
        <p:txBody>
          <a:bodyPr wrap="none" rtlCol="0">
            <a:spAutoFit/>
          </a:bodyPr>
          <a:lstStyle/>
          <a:p>
            <a:r>
              <a:rPr lang="en-US" dirty="0"/>
              <a:t>MANAGER</a:t>
            </a:r>
          </a:p>
        </p:txBody>
      </p:sp>
      <p:sp>
        <p:nvSpPr>
          <p:cNvPr id="9" name="TextBox 8">
            <a:extLst>
              <a:ext uri="{FF2B5EF4-FFF2-40B4-BE49-F238E27FC236}">
                <a16:creationId xmlns="" xmlns:a16="http://schemas.microsoft.com/office/drawing/2014/main" id="{A6549C95-754B-4E10-8C44-81253E205F4F}"/>
              </a:ext>
            </a:extLst>
          </p:cNvPr>
          <p:cNvSpPr txBox="1"/>
          <p:nvPr/>
        </p:nvSpPr>
        <p:spPr>
          <a:xfrm>
            <a:off x="9377812" y="952503"/>
            <a:ext cx="2063450" cy="646331"/>
          </a:xfrm>
          <a:prstGeom prst="rect">
            <a:avLst/>
          </a:prstGeom>
          <a:noFill/>
        </p:spPr>
        <p:txBody>
          <a:bodyPr wrap="none" rtlCol="0">
            <a:spAutoFit/>
          </a:bodyPr>
          <a:lstStyle/>
          <a:p>
            <a:pPr algn="ctr"/>
            <a:r>
              <a:rPr lang="en-US" dirty="0" smtClean="0"/>
              <a:t>AGENT</a:t>
            </a:r>
          </a:p>
          <a:p>
            <a:pPr algn="ctr"/>
            <a:r>
              <a:rPr lang="en-US" dirty="0" smtClean="0"/>
              <a:t>“TEST 26-A OBJECT”</a:t>
            </a:r>
            <a:endParaRPr lang="en-US" dirty="0"/>
          </a:p>
        </p:txBody>
      </p:sp>
      <p:sp>
        <p:nvSpPr>
          <p:cNvPr id="3" name="Arrow: Right 2">
            <a:extLst>
              <a:ext uri="{FF2B5EF4-FFF2-40B4-BE49-F238E27FC236}">
                <a16:creationId xmlns="" xmlns:a16="http://schemas.microsoft.com/office/drawing/2014/main" id="{59FDBCE2-15B4-48CB-99FC-F87099CB0BFF}"/>
              </a:ext>
            </a:extLst>
          </p:cNvPr>
          <p:cNvSpPr/>
          <p:nvPr/>
        </p:nvSpPr>
        <p:spPr>
          <a:xfrm>
            <a:off x="3089336" y="811237"/>
            <a:ext cx="2110154" cy="25629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 xmlns:a16="http://schemas.microsoft.com/office/drawing/2014/main" id="{FF8F9632-5A7E-43DD-92A5-EFCAAA839034}"/>
              </a:ext>
            </a:extLst>
          </p:cNvPr>
          <p:cNvSpPr/>
          <p:nvPr/>
        </p:nvSpPr>
        <p:spPr>
          <a:xfrm>
            <a:off x="232043" y="4241799"/>
            <a:ext cx="5787378" cy="2376819"/>
          </a:xfrm>
          <a:prstGeom prst="rect">
            <a:avLst/>
          </a:prstGeom>
          <a:solidFill>
            <a:schemeClr val="bg1">
              <a:lumMod val="95000"/>
            </a:schemeClr>
          </a:solidFill>
        </p:spPr>
        <p:style>
          <a:lnRef idx="2">
            <a:schemeClr val="accent6"/>
          </a:lnRef>
          <a:fillRef idx="1">
            <a:schemeClr val="lt1"/>
          </a:fillRef>
          <a:effectRef idx="0">
            <a:schemeClr val="accent6"/>
          </a:effectRef>
          <a:fontRef idx="minor">
            <a:schemeClr val="dk1"/>
          </a:fontRef>
        </p:style>
        <p:txBody>
          <a:bodyPr rtlCol="0" anchor="t"/>
          <a:lstStyle/>
          <a:p>
            <a:r>
              <a:rPr lang="en-US" sz="1600" b="1" dirty="0">
                <a:solidFill>
                  <a:schemeClr val="tx1"/>
                </a:solidFill>
                <a:latin typeface="Courier New" panose="02070309020205020404" pitchFamily="49" charset="0"/>
                <a:cs typeface="Courier New" panose="02070309020205020404" pitchFamily="49" charset="0"/>
              </a:rPr>
              <a:t>SNMPv2 agent running configuration:</a:t>
            </a:r>
          </a:p>
          <a:p>
            <a:endParaRPr lang="en-US" sz="1600" b="1" dirty="0">
              <a:solidFill>
                <a:schemeClr val="tx1"/>
              </a:solidFill>
              <a:latin typeface="Courier New" panose="02070309020205020404" pitchFamily="49" charset="0"/>
              <a:cs typeface="Courier New" panose="02070309020205020404" pitchFamily="49" charset="0"/>
            </a:endParaRPr>
          </a:p>
          <a:p>
            <a:endParaRPr lang="en-US" sz="1600" b="1" dirty="0">
              <a:solidFill>
                <a:schemeClr val="tx1"/>
              </a:solidFill>
              <a:latin typeface="Courier New" panose="02070309020205020404" pitchFamily="49" charset="0"/>
              <a:cs typeface="Courier New" panose="02070309020205020404" pitchFamily="49" charset="0"/>
            </a:endParaRPr>
          </a:p>
          <a:p>
            <a:r>
              <a:rPr lang="en-US" sz="1600" b="1" dirty="0" err="1" smtClean="0">
                <a:solidFill>
                  <a:schemeClr val="tx1"/>
                </a:solidFill>
                <a:latin typeface="Courier New" panose="02070309020205020404" pitchFamily="49" charset="0"/>
                <a:cs typeface="Courier New" panose="02070309020205020404" pitchFamily="49" charset="0"/>
              </a:rPr>
              <a:t>snmp</a:t>
            </a:r>
            <a:r>
              <a:rPr lang="en-US" sz="1600" b="1" dirty="0" smtClean="0">
                <a:solidFill>
                  <a:schemeClr val="tx1"/>
                </a:solidFill>
                <a:latin typeface="Courier New" panose="02070309020205020404" pitchFamily="49" charset="0"/>
                <a:cs typeface="Courier New" panose="02070309020205020404" pitchFamily="49" charset="0"/>
              </a:rPr>
              <a:t>-server </a:t>
            </a:r>
            <a:r>
              <a:rPr lang="en-US" sz="1600" b="1" dirty="0">
                <a:solidFill>
                  <a:schemeClr val="tx1"/>
                </a:solidFill>
                <a:latin typeface="Courier New" panose="02070309020205020404" pitchFamily="49" charset="0"/>
                <a:cs typeface="Courier New" panose="02070309020205020404" pitchFamily="49" charset="0"/>
              </a:rPr>
              <a:t>community </a:t>
            </a:r>
            <a:r>
              <a:rPr lang="en-US" sz="1600" b="1" dirty="0" smtClean="0">
                <a:solidFill>
                  <a:schemeClr val="tx1"/>
                </a:solidFill>
                <a:latin typeface="Courier New" panose="02070309020205020404" pitchFamily="49" charset="0"/>
                <a:cs typeface="Courier New" panose="02070309020205020404" pitchFamily="49" charset="0"/>
              </a:rPr>
              <a:t>NETOPS1 </a:t>
            </a:r>
            <a:r>
              <a:rPr lang="en-US" sz="1600" b="1" dirty="0" err="1" smtClean="0">
                <a:solidFill>
                  <a:schemeClr val="tx1"/>
                </a:solidFill>
                <a:latin typeface="Courier New" panose="02070309020205020404" pitchFamily="49" charset="0"/>
                <a:cs typeface="Courier New" panose="02070309020205020404" pitchFamily="49" charset="0"/>
              </a:rPr>
              <a:t>ro</a:t>
            </a:r>
            <a:r>
              <a:rPr lang="en-US" sz="1600" b="1" dirty="0" smtClean="0">
                <a:solidFill>
                  <a:schemeClr val="tx1"/>
                </a:solidFill>
                <a:latin typeface="Courier New" panose="02070309020205020404" pitchFamily="49" charset="0"/>
                <a:cs typeface="Courier New" panose="02070309020205020404" pitchFamily="49" charset="0"/>
              </a:rPr>
              <a:t> FA-26A</a:t>
            </a:r>
            <a:endParaRPr lang="en-US" sz="1600" b="1" dirty="0">
              <a:solidFill>
                <a:schemeClr val="tx1"/>
              </a:solidFill>
              <a:latin typeface="Courier New" panose="02070309020205020404" pitchFamily="49" charset="0"/>
              <a:cs typeface="Courier New" panose="02070309020205020404" pitchFamily="49" charset="0"/>
            </a:endParaRPr>
          </a:p>
          <a:p>
            <a:r>
              <a:rPr lang="en-US" sz="1600" b="1" dirty="0" err="1">
                <a:solidFill>
                  <a:schemeClr val="tx1"/>
                </a:solidFill>
                <a:latin typeface="Courier New" panose="02070309020205020404" pitchFamily="49" charset="0"/>
                <a:cs typeface="Courier New" panose="02070309020205020404" pitchFamily="49" charset="0"/>
              </a:rPr>
              <a:t>snmp</a:t>
            </a:r>
            <a:r>
              <a:rPr lang="en-US" sz="1600" b="1" dirty="0">
                <a:solidFill>
                  <a:schemeClr val="tx1"/>
                </a:solidFill>
                <a:latin typeface="Courier New" panose="02070309020205020404" pitchFamily="49" charset="0"/>
                <a:cs typeface="Courier New" panose="02070309020205020404" pitchFamily="49" charset="0"/>
              </a:rPr>
              <a:t>-server community </a:t>
            </a:r>
            <a:r>
              <a:rPr lang="en-US" sz="1600" b="1" dirty="0" smtClean="0">
                <a:solidFill>
                  <a:schemeClr val="tx1"/>
                </a:solidFill>
                <a:latin typeface="Courier New" panose="02070309020205020404" pitchFamily="49" charset="0"/>
                <a:cs typeface="Courier New" panose="02070309020205020404" pitchFamily="49" charset="0"/>
              </a:rPr>
              <a:t>NETOPS2 </a:t>
            </a:r>
            <a:r>
              <a:rPr lang="en-US" sz="1600" b="1" dirty="0" err="1" smtClean="0">
                <a:solidFill>
                  <a:schemeClr val="tx1"/>
                </a:solidFill>
                <a:latin typeface="Courier New" panose="02070309020205020404" pitchFamily="49" charset="0"/>
                <a:cs typeface="Courier New" panose="02070309020205020404" pitchFamily="49" charset="0"/>
              </a:rPr>
              <a:t>rw</a:t>
            </a:r>
            <a:r>
              <a:rPr lang="en-US" sz="1600" b="1" dirty="0" smtClean="0">
                <a:solidFill>
                  <a:schemeClr val="tx1"/>
                </a:solidFill>
                <a:latin typeface="Courier New" panose="02070309020205020404" pitchFamily="49" charset="0"/>
                <a:cs typeface="Courier New" panose="02070309020205020404" pitchFamily="49" charset="0"/>
              </a:rPr>
              <a:t> FA-26A</a:t>
            </a:r>
            <a:endParaRPr lang="en-US" sz="1600" b="1" dirty="0">
              <a:solidFill>
                <a:schemeClr val="tx1"/>
              </a:solidFill>
              <a:latin typeface="Courier New" panose="02070309020205020404" pitchFamily="49" charset="0"/>
              <a:cs typeface="Courier New" panose="02070309020205020404" pitchFamily="49" charset="0"/>
            </a:endParaRPr>
          </a:p>
          <a:p>
            <a:endParaRPr lang="en-US" sz="1600" b="1" dirty="0">
              <a:solidFill>
                <a:schemeClr val="tx1"/>
              </a:solidFill>
              <a:latin typeface="Courier New" panose="02070309020205020404" pitchFamily="49" charset="0"/>
              <a:cs typeface="Courier New" panose="02070309020205020404" pitchFamily="49" charset="0"/>
            </a:endParaRPr>
          </a:p>
          <a:p>
            <a:r>
              <a:rPr lang="en-US" sz="1600" b="1" dirty="0">
                <a:solidFill>
                  <a:schemeClr val="tx1"/>
                </a:solidFill>
                <a:latin typeface="Courier New" panose="02070309020205020404" pitchFamily="49" charset="0"/>
                <a:cs typeface="Courier New" panose="02070309020205020404" pitchFamily="49" charset="0"/>
              </a:rPr>
              <a:t>Ip access-list standard </a:t>
            </a:r>
            <a:r>
              <a:rPr lang="en-US" sz="1600" b="1" dirty="0" smtClean="0">
                <a:solidFill>
                  <a:schemeClr val="tx1"/>
                </a:solidFill>
                <a:latin typeface="Courier New" panose="02070309020205020404" pitchFamily="49" charset="0"/>
                <a:cs typeface="Courier New" panose="02070309020205020404" pitchFamily="49" charset="0"/>
              </a:rPr>
              <a:t>FA-26A</a:t>
            </a:r>
            <a:endParaRPr lang="en-US" sz="1600" b="1" dirty="0">
              <a:solidFill>
                <a:schemeClr val="tx1"/>
              </a:solidFill>
              <a:latin typeface="Courier New" panose="02070309020205020404" pitchFamily="49" charset="0"/>
              <a:cs typeface="Courier New" panose="02070309020205020404" pitchFamily="49" charset="0"/>
            </a:endParaRPr>
          </a:p>
          <a:p>
            <a:r>
              <a:rPr lang="en-US" sz="1600" b="1" dirty="0">
                <a:solidFill>
                  <a:schemeClr val="tx1"/>
                </a:solidFill>
                <a:latin typeface="Courier New" panose="02070309020205020404" pitchFamily="49" charset="0"/>
                <a:cs typeface="Courier New" panose="02070309020205020404" pitchFamily="49" charset="0"/>
              </a:rPr>
              <a:t>Permit </a:t>
            </a:r>
            <a:r>
              <a:rPr lang="en-US" sz="1600" b="1" dirty="0" smtClean="0">
                <a:solidFill>
                  <a:schemeClr val="tx1"/>
                </a:solidFill>
                <a:latin typeface="Courier New" panose="02070309020205020404" pitchFamily="49" charset="0"/>
                <a:cs typeface="Courier New" panose="02070309020205020404" pitchFamily="49" charset="0"/>
              </a:rPr>
              <a:t>host 22.17.17.29</a:t>
            </a:r>
            <a:endParaRPr lang="en-US" sz="1600" b="1" dirty="0">
              <a:solidFill>
                <a:schemeClr val="tx1"/>
              </a:solidFill>
              <a:latin typeface="Courier New" panose="02070309020205020404" pitchFamily="49" charset="0"/>
              <a:cs typeface="Courier New" panose="02070309020205020404" pitchFamily="49" charset="0"/>
            </a:endParaRPr>
          </a:p>
        </p:txBody>
      </p:sp>
      <p:sp>
        <p:nvSpPr>
          <p:cNvPr id="18" name="TextBox 17">
            <a:extLst>
              <a:ext uri="{FF2B5EF4-FFF2-40B4-BE49-F238E27FC236}">
                <a16:creationId xmlns="" xmlns:a16="http://schemas.microsoft.com/office/drawing/2014/main" id="{8448C68A-15EC-445E-9E1A-F3F001787E20}"/>
              </a:ext>
            </a:extLst>
          </p:cNvPr>
          <p:cNvSpPr txBox="1"/>
          <p:nvPr/>
        </p:nvSpPr>
        <p:spPr>
          <a:xfrm>
            <a:off x="926362" y="2739684"/>
            <a:ext cx="1293944" cy="369332"/>
          </a:xfrm>
          <a:prstGeom prst="rect">
            <a:avLst/>
          </a:prstGeom>
          <a:noFill/>
        </p:spPr>
        <p:txBody>
          <a:bodyPr wrap="none" rtlCol="0">
            <a:spAutoFit/>
          </a:bodyPr>
          <a:lstStyle/>
          <a:p>
            <a:r>
              <a:rPr lang="en-US" dirty="0" smtClean="0"/>
              <a:t>22.17.17.30</a:t>
            </a:r>
            <a:endParaRPr lang="en-US" dirty="0"/>
          </a:p>
        </p:txBody>
      </p:sp>
      <p:sp>
        <p:nvSpPr>
          <p:cNvPr id="19" name="Speech Bubble: Rectangle 18">
            <a:extLst>
              <a:ext uri="{FF2B5EF4-FFF2-40B4-BE49-F238E27FC236}">
                <a16:creationId xmlns="" xmlns:a16="http://schemas.microsoft.com/office/drawing/2014/main" id="{9DEFE4B8-C319-47C1-9BBC-CA6981EA222D}"/>
              </a:ext>
            </a:extLst>
          </p:cNvPr>
          <p:cNvSpPr/>
          <p:nvPr/>
        </p:nvSpPr>
        <p:spPr>
          <a:xfrm>
            <a:off x="5315511" y="524261"/>
            <a:ext cx="1983335" cy="856485"/>
          </a:xfrm>
          <a:prstGeom prst="wedge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THE PASSWORD IS </a:t>
            </a:r>
            <a:r>
              <a:rPr lang="en-US" sz="1100" dirty="0" smtClean="0">
                <a:solidFill>
                  <a:schemeClr val="tx1"/>
                </a:solidFill>
              </a:rPr>
              <a:t>NETOPS1 SEND </a:t>
            </a:r>
            <a:r>
              <a:rPr lang="en-US" sz="1100" dirty="0">
                <a:solidFill>
                  <a:schemeClr val="tx1"/>
                </a:solidFill>
              </a:rPr>
              <a:t>ME THE A RESPONSE TO MY POLL FOR INFORMATION</a:t>
            </a:r>
          </a:p>
        </p:txBody>
      </p:sp>
      <p:sp>
        <p:nvSpPr>
          <p:cNvPr id="20" name="Speech Bubble: Rectangle 19">
            <a:extLst>
              <a:ext uri="{FF2B5EF4-FFF2-40B4-BE49-F238E27FC236}">
                <a16:creationId xmlns="" xmlns:a16="http://schemas.microsoft.com/office/drawing/2014/main" id="{2254E5CF-3FFA-4C4F-8134-12497B8C982B}"/>
              </a:ext>
            </a:extLst>
          </p:cNvPr>
          <p:cNvSpPr/>
          <p:nvPr/>
        </p:nvSpPr>
        <p:spPr>
          <a:xfrm flipH="1">
            <a:off x="7344323" y="2261228"/>
            <a:ext cx="1983335" cy="856485"/>
          </a:xfrm>
          <a:prstGeom prst="wedge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THAT IS THE PASSWORD I’M TRACKING </a:t>
            </a:r>
            <a:r>
              <a:rPr lang="en-US" sz="1100" dirty="0" smtClean="0">
                <a:solidFill>
                  <a:schemeClr val="tx1"/>
                </a:solidFill>
              </a:rPr>
              <a:t>BUT YOU DONT </a:t>
            </a:r>
            <a:r>
              <a:rPr lang="en-US" sz="1100" dirty="0">
                <a:solidFill>
                  <a:schemeClr val="tx1"/>
                </a:solidFill>
              </a:rPr>
              <a:t>MATCH THE ACL, SO </a:t>
            </a:r>
            <a:r>
              <a:rPr lang="en-US" sz="1100" dirty="0" smtClean="0">
                <a:solidFill>
                  <a:schemeClr val="tx1"/>
                </a:solidFill>
              </a:rPr>
              <a:t>I WILL NOT SEND THE </a:t>
            </a:r>
            <a:r>
              <a:rPr lang="en-US" sz="1100" dirty="0">
                <a:solidFill>
                  <a:schemeClr val="tx1"/>
                </a:solidFill>
              </a:rPr>
              <a:t>INFORMATION</a:t>
            </a:r>
          </a:p>
        </p:txBody>
      </p:sp>
      <p:sp>
        <p:nvSpPr>
          <p:cNvPr id="22" name="TextBox 21">
            <a:extLst>
              <a:ext uri="{FF2B5EF4-FFF2-40B4-BE49-F238E27FC236}">
                <a16:creationId xmlns="" xmlns:a16="http://schemas.microsoft.com/office/drawing/2014/main" id="{E7E1620C-6B21-47F3-9F86-740B9E13DC0B}"/>
              </a:ext>
            </a:extLst>
          </p:cNvPr>
          <p:cNvSpPr txBox="1"/>
          <p:nvPr/>
        </p:nvSpPr>
        <p:spPr>
          <a:xfrm>
            <a:off x="3598114" y="524261"/>
            <a:ext cx="997389" cy="369332"/>
          </a:xfrm>
          <a:prstGeom prst="rect">
            <a:avLst/>
          </a:prstGeom>
          <a:noFill/>
        </p:spPr>
        <p:txBody>
          <a:bodyPr wrap="none" rtlCol="0">
            <a:spAutoFit/>
          </a:bodyPr>
          <a:lstStyle/>
          <a:p>
            <a:r>
              <a:rPr lang="en-US" dirty="0"/>
              <a:t>UDP 161</a:t>
            </a:r>
          </a:p>
        </p:txBody>
      </p:sp>
      <p:sp>
        <p:nvSpPr>
          <p:cNvPr id="24" name="TextBox 23">
            <a:extLst>
              <a:ext uri="{FF2B5EF4-FFF2-40B4-BE49-F238E27FC236}">
                <a16:creationId xmlns="" xmlns:a16="http://schemas.microsoft.com/office/drawing/2014/main" id="{85305EB2-6035-4CEB-A391-ECFB087902FB}"/>
              </a:ext>
            </a:extLst>
          </p:cNvPr>
          <p:cNvSpPr txBox="1"/>
          <p:nvPr/>
        </p:nvSpPr>
        <p:spPr>
          <a:xfrm>
            <a:off x="3542319" y="2711134"/>
            <a:ext cx="2764859" cy="1200329"/>
          </a:xfrm>
          <a:prstGeom prst="rect">
            <a:avLst/>
          </a:prstGeom>
          <a:noFill/>
        </p:spPr>
        <p:txBody>
          <a:bodyPr wrap="none" rtlCol="0">
            <a:spAutoFit/>
          </a:bodyPr>
          <a:lstStyle/>
          <a:p>
            <a:pPr algn="ctr"/>
            <a:r>
              <a:rPr lang="en-US" dirty="0"/>
              <a:t>“GET” AND “RESPONSE”</a:t>
            </a:r>
          </a:p>
          <a:p>
            <a:pPr algn="ctr"/>
            <a:r>
              <a:rPr lang="en-US" dirty="0"/>
              <a:t>TRAFFIC IS TYPICALLY SENT</a:t>
            </a:r>
          </a:p>
          <a:p>
            <a:pPr algn="ctr"/>
            <a:r>
              <a:rPr lang="en-US" dirty="0"/>
              <a:t>BETWEEN DEVICES ON UDP</a:t>
            </a:r>
          </a:p>
          <a:p>
            <a:pPr algn="ctr"/>
            <a:r>
              <a:rPr lang="en-US" dirty="0"/>
              <a:t>PORT 161</a:t>
            </a:r>
          </a:p>
        </p:txBody>
      </p:sp>
      <p:sp>
        <p:nvSpPr>
          <p:cNvPr id="25" name="TextBox 24">
            <a:extLst>
              <a:ext uri="{FF2B5EF4-FFF2-40B4-BE49-F238E27FC236}">
                <a16:creationId xmlns="" xmlns:a16="http://schemas.microsoft.com/office/drawing/2014/main" id="{8448C68A-15EC-445E-9E1A-F3F001787E20}"/>
              </a:ext>
            </a:extLst>
          </p:cNvPr>
          <p:cNvSpPr txBox="1"/>
          <p:nvPr/>
        </p:nvSpPr>
        <p:spPr>
          <a:xfrm>
            <a:off x="9906825" y="2933047"/>
            <a:ext cx="1176925" cy="369332"/>
          </a:xfrm>
          <a:prstGeom prst="rect">
            <a:avLst/>
          </a:prstGeom>
          <a:noFill/>
        </p:spPr>
        <p:txBody>
          <a:bodyPr wrap="none" rtlCol="0">
            <a:spAutoFit/>
          </a:bodyPr>
          <a:lstStyle/>
          <a:p>
            <a:r>
              <a:rPr lang="en-US" dirty="0" smtClean="0"/>
              <a:t>22.17.17.1</a:t>
            </a:r>
            <a:endParaRPr lang="en-US" dirty="0"/>
          </a:p>
        </p:txBody>
      </p:sp>
      <p:sp>
        <p:nvSpPr>
          <p:cNvPr id="7" name="Multiply 6"/>
          <p:cNvSpPr/>
          <p:nvPr/>
        </p:nvSpPr>
        <p:spPr>
          <a:xfrm>
            <a:off x="8280469" y="3207509"/>
            <a:ext cx="1047189" cy="622300"/>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 xmlns:a16="http://schemas.microsoft.com/office/drawing/2014/main" id="{85305EB2-6035-4CEB-A391-ECFB087902FB}"/>
              </a:ext>
            </a:extLst>
          </p:cNvPr>
          <p:cNvSpPr txBox="1"/>
          <p:nvPr/>
        </p:nvSpPr>
        <p:spPr>
          <a:xfrm>
            <a:off x="7726107" y="3762769"/>
            <a:ext cx="2155911" cy="369332"/>
          </a:xfrm>
          <a:prstGeom prst="rect">
            <a:avLst/>
          </a:prstGeom>
          <a:noFill/>
        </p:spPr>
        <p:txBody>
          <a:bodyPr wrap="none" rtlCol="0">
            <a:spAutoFit/>
          </a:bodyPr>
          <a:lstStyle/>
          <a:p>
            <a:pPr algn="ctr"/>
            <a:r>
              <a:rPr lang="en-US" dirty="0" smtClean="0">
                <a:solidFill>
                  <a:srgbClr val="FF0000"/>
                </a:solidFill>
              </a:rPr>
              <a:t>RESPONSE NOT SENT</a:t>
            </a:r>
            <a:endParaRPr lang="en-US" dirty="0">
              <a:solidFill>
                <a:srgbClr val="FF0000"/>
              </a:solidFill>
            </a:endParaRPr>
          </a:p>
        </p:txBody>
      </p:sp>
      <p:pic>
        <p:nvPicPr>
          <p:cNvPr id="23" name="Picture 22"/>
          <p:cNvPicPr>
            <a:picLocks noChangeAspect="1"/>
          </p:cNvPicPr>
          <p:nvPr/>
        </p:nvPicPr>
        <p:blipFill rotWithShape="1">
          <a:blip r:embed="rId4"/>
          <a:srcRect l="54347" t="36919" r="40883" b="53034"/>
          <a:stretch/>
        </p:blipFill>
        <p:spPr>
          <a:xfrm>
            <a:off x="803820" y="651292"/>
            <a:ext cx="1552807" cy="1103803"/>
          </a:xfrm>
          <a:prstGeom prst="rect">
            <a:avLst/>
          </a:prstGeom>
        </p:spPr>
      </p:pic>
    </p:spTree>
    <p:extLst>
      <p:ext uri="{BB962C8B-B14F-4D97-AF65-F5344CB8AC3E}">
        <p14:creationId xmlns:p14="http://schemas.microsoft.com/office/powerpoint/2010/main" val="8757497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40417" t="46129" r="31268" b="11924"/>
          <a:stretch/>
        </p:blipFill>
        <p:spPr>
          <a:xfrm>
            <a:off x="304800" y="469900"/>
            <a:ext cx="11277600" cy="5638800"/>
          </a:xfrm>
          <a:prstGeom prst="rect">
            <a:avLst/>
          </a:prstGeom>
        </p:spPr>
      </p:pic>
      <p:sp>
        <p:nvSpPr>
          <p:cNvPr id="3" name="Rectangle 2"/>
          <p:cNvSpPr/>
          <p:nvPr/>
        </p:nvSpPr>
        <p:spPr>
          <a:xfrm>
            <a:off x="4064000" y="4457700"/>
            <a:ext cx="6134100" cy="838200"/>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339193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40625" t="9259" r="2083" b="8025"/>
          <a:stretch/>
        </p:blipFill>
        <p:spPr>
          <a:xfrm>
            <a:off x="228599" y="266700"/>
            <a:ext cx="11728545" cy="6273800"/>
          </a:xfrm>
          <a:prstGeom prst="rect">
            <a:avLst/>
          </a:prstGeom>
        </p:spPr>
      </p:pic>
    </p:spTree>
    <p:extLst>
      <p:ext uri="{BB962C8B-B14F-4D97-AF65-F5344CB8AC3E}">
        <p14:creationId xmlns:p14="http://schemas.microsoft.com/office/powerpoint/2010/main" val="11031539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6" descr="C:\Users\ecoffey\AppData\Local\Temp\Rar$DRa1.653\30059_Device_laptop_3145_unreachable_256.png">
            <a:extLst>
              <a:ext uri="{FF2B5EF4-FFF2-40B4-BE49-F238E27FC236}">
                <a16:creationId xmlns="" xmlns:a16="http://schemas.microsoft.com/office/drawing/2014/main" id="{5F57B4F3-5C38-4890-82E2-0546ABB294C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2043" y="194726"/>
            <a:ext cx="2682582" cy="268258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 xmlns:a16="http://schemas.microsoft.com/office/drawing/2014/main" id="{A20CFC50-22C9-40C4-90E5-40A9AE0CB8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455767" y="1619800"/>
            <a:ext cx="1985495" cy="1304550"/>
          </a:xfrm>
          <a:prstGeom prst="rect">
            <a:avLst/>
          </a:prstGeom>
        </p:spPr>
      </p:pic>
      <p:cxnSp>
        <p:nvCxnSpPr>
          <p:cNvPr id="8" name="Straight Connector 7">
            <a:extLst>
              <a:ext uri="{FF2B5EF4-FFF2-40B4-BE49-F238E27FC236}">
                <a16:creationId xmlns="" xmlns:a16="http://schemas.microsoft.com/office/drawing/2014/main" id="{28F2D7F6-628D-4449-A6DD-33F37AA25E12}"/>
              </a:ext>
            </a:extLst>
          </p:cNvPr>
          <p:cNvCxnSpPr/>
          <p:nvPr/>
        </p:nvCxnSpPr>
        <p:spPr>
          <a:xfrm>
            <a:off x="2736233" y="2012267"/>
            <a:ext cx="6719534" cy="0"/>
          </a:xfrm>
          <a:prstGeom prst="line">
            <a:avLst/>
          </a:prstGeom>
          <a:ln w="57150"/>
        </p:spPr>
        <p:style>
          <a:lnRef idx="1">
            <a:schemeClr val="dk1"/>
          </a:lnRef>
          <a:fillRef idx="0">
            <a:schemeClr val="dk1"/>
          </a:fillRef>
          <a:effectRef idx="0">
            <a:schemeClr val="dk1"/>
          </a:effectRef>
          <a:fontRef idx="minor">
            <a:schemeClr val="tx1"/>
          </a:fontRef>
        </p:style>
      </p:cxnSp>
      <p:sp>
        <p:nvSpPr>
          <p:cNvPr id="2" name="TextBox 1">
            <a:extLst>
              <a:ext uri="{FF2B5EF4-FFF2-40B4-BE49-F238E27FC236}">
                <a16:creationId xmlns="" xmlns:a16="http://schemas.microsoft.com/office/drawing/2014/main" id="{AAD700CA-D42F-4174-827C-C7258CD9DAAA}"/>
              </a:ext>
            </a:extLst>
          </p:cNvPr>
          <p:cNvSpPr txBox="1"/>
          <p:nvPr/>
        </p:nvSpPr>
        <p:spPr>
          <a:xfrm>
            <a:off x="1016925" y="84401"/>
            <a:ext cx="1178464" cy="369332"/>
          </a:xfrm>
          <a:prstGeom prst="rect">
            <a:avLst/>
          </a:prstGeom>
          <a:noFill/>
        </p:spPr>
        <p:txBody>
          <a:bodyPr wrap="none" rtlCol="0">
            <a:spAutoFit/>
          </a:bodyPr>
          <a:lstStyle/>
          <a:p>
            <a:r>
              <a:rPr lang="en-US" dirty="0"/>
              <a:t>MANAGER</a:t>
            </a:r>
          </a:p>
        </p:txBody>
      </p:sp>
      <p:sp>
        <p:nvSpPr>
          <p:cNvPr id="9" name="TextBox 8">
            <a:extLst>
              <a:ext uri="{FF2B5EF4-FFF2-40B4-BE49-F238E27FC236}">
                <a16:creationId xmlns="" xmlns:a16="http://schemas.microsoft.com/office/drawing/2014/main" id="{A6549C95-754B-4E10-8C44-81253E205F4F}"/>
              </a:ext>
            </a:extLst>
          </p:cNvPr>
          <p:cNvSpPr txBox="1"/>
          <p:nvPr/>
        </p:nvSpPr>
        <p:spPr>
          <a:xfrm>
            <a:off x="9377812" y="952503"/>
            <a:ext cx="2063450" cy="646331"/>
          </a:xfrm>
          <a:prstGeom prst="rect">
            <a:avLst/>
          </a:prstGeom>
          <a:noFill/>
        </p:spPr>
        <p:txBody>
          <a:bodyPr wrap="none" rtlCol="0">
            <a:spAutoFit/>
          </a:bodyPr>
          <a:lstStyle/>
          <a:p>
            <a:pPr algn="ctr"/>
            <a:r>
              <a:rPr lang="en-US" dirty="0" smtClean="0"/>
              <a:t>AGENT</a:t>
            </a:r>
          </a:p>
          <a:p>
            <a:pPr algn="ctr"/>
            <a:r>
              <a:rPr lang="en-US" dirty="0" smtClean="0"/>
              <a:t>“TEST 26-A OBJECT”</a:t>
            </a:r>
            <a:endParaRPr lang="en-US" dirty="0"/>
          </a:p>
        </p:txBody>
      </p:sp>
      <p:sp>
        <p:nvSpPr>
          <p:cNvPr id="3" name="Arrow: Right 2">
            <a:extLst>
              <a:ext uri="{FF2B5EF4-FFF2-40B4-BE49-F238E27FC236}">
                <a16:creationId xmlns="" xmlns:a16="http://schemas.microsoft.com/office/drawing/2014/main" id="{59FDBCE2-15B4-48CB-99FC-F87099CB0BFF}"/>
              </a:ext>
            </a:extLst>
          </p:cNvPr>
          <p:cNvSpPr/>
          <p:nvPr/>
        </p:nvSpPr>
        <p:spPr>
          <a:xfrm>
            <a:off x="3089336" y="811237"/>
            <a:ext cx="2110154" cy="25629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 xmlns:a16="http://schemas.microsoft.com/office/drawing/2014/main" id="{FF8F9632-5A7E-43DD-92A5-EFCAAA839034}"/>
              </a:ext>
            </a:extLst>
          </p:cNvPr>
          <p:cNvSpPr/>
          <p:nvPr/>
        </p:nvSpPr>
        <p:spPr>
          <a:xfrm>
            <a:off x="232043" y="4241799"/>
            <a:ext cx="5787378" cy="2376819"/>
          </a:xfrm>
          <a:prstGeom prst="rect">
            <a:avLst/>
          </a:prstGeom>
          <a:solidFill>
            <a:schemeClr val="bg1">
              <a:lumMod val="95000"/>
            </a:schemeClr>
          </a:solidFill>
        </p:spPr>
        <p:style>
          <a:lnRef idx="2">
            <a:schemeClr val="accent6"/>
          </a:lnRef>
          <a:fillRef idx="1">
            <a:schemeClr val="lt1"/>
          </a:fillRef>
          <a:effectRef idx="0">
            <a:schemeClr val="accent6"/>
          </a:effectRef>
          <a:fontRef idx="minor">
            <a:schemeClr val="dk1"/>
          </a:fontRef>
        </p:style>
        <p:txBody>
          <a:bodyPr rtlCol="0" anchor="t"/>
          <a:lstStyle/>
          <a:p>
            <a:r>
              <a:rPr lang="en-US" sz="1600" b="1" dirty="0">
                <a:solidFill>
                  <a:schemeClr val="tx1"/>
                </a:solidFill>
                <a:latin typeface="Courier New" panose="02070309020205020404" pitchFamily="49" charset="0"/>
                <a:cs typeface="Courier New" panose="02070309020205020404" pitchFamily="49" charset="0"/>
              </a:rPr>
              <a:t>SNMPv2 agent running configuration:</a:t>
            </a:r>
          </a:p>
          <a:p>
            <a:endParaRPr lang="en-US" sz="1600" b="1" dirty="0">
              <a:solidFill>
                <a:schemeClr val="tx1"/>
              </a:solidFill>
              <a:latin typeface="Courier New" panose="02070309020205020404" pitchFamily="49" charset="0"/>
              <a:cs typeface="Courier New" panose="02070309020205020404" pitchFamily="49" charset="0"/>
            </a:endParaRPr>
          </a:p>
          <a:p>
            <a:endParaRPr lang="en-US" sz="1600" b="1" dirty="0">
              <a:solidFill>
                <a:schemeClr val="tx1"/>
              </a:solidFill>
              <a:latin typeface="Courier New" panose="02070309020205020404" pitchFamily="49" charset="0"/>
              <a:cs typeface="Courier New" panose="02070309020205020404" pitchFamily="49" charset="0"/>
            </a:endParaRPr>
          </a:p>
          <a:p>
            <a:r>
              <a:rPr lang="en-US" sz="1600" b="1" dirty="0" err="1" smtClean="0">
                <a:solidFill>
                  <a:schemeClr val="tx1"/>
                </a:solidFill>
                <a:latin typeface="Courier New" panose="02070309020205020404" pitchFamily="49" charset="0"/>
                <a:cs typeface="Courier New" panose="02070309020205020404" pitchFamily="49" charset="0"/>
              </a:rPr>
              <a:t>snmp</a:t>
            </a:r>
            <a:r>
              <a:rPr lang="en-US" sz="1600" b="1" dirty="0" smtClean="0">
                <a:solidFill>
                  <a:schemeClr val="tx1"/>
                </a:solidFill>
                <a:latin typeface="Courier New" panose="02070309020205020404" pitchFamily="49" charset="0"/>
                <a:cs typeface="Courier New" panose="02070309020205020404" pitchFamily="49" charset="0"/>
              </a:rPr>
              <a:t>-server </a:t>
            </a:r>
            <a:r>
              <a:rPr lang="en-US" sz="1600" b="1" dirty="0">
                <a:solidFill>
                  <a:schemeClr val="tx1"/>
                </a:solidFill>
                <a:latin typeface="Courier New" panose="02070309020205020404" pitchFamily="49" charset="0"/>
                <a:cs typeface="Courier New" panose="02070309020205020404" pitchFamily="49" charset="0"/>
              </a:rPr>
              <a:t>community </a:t>
            </a:r>
            <a:r>
              <a:rPr lang="en-US" sz="1600" b="1" dirty="0" smtClean="0">
                <a:solidFill>
                  <a:schemeClr val="tx1"/>
                </a:solidFill>
                <a:latin typeface="Courier New" panose="02070309020205020404" pitchFamily="49" charset="0"/>
                <a:cs typeface="Courier New" panose="02070309020205020404" pitchFamily="49" charset="0"/>
              </a:rPr>
              <a:t>NETOPS1 </a:t>
            </a:r>
            <a:r>
              <a:rPr lang="en-US" sz="1600" b="1" dirty="0" err="1" smtClean="0">
                <a:solidFill>
                  <a:schemeClr val="tx1"/>
                </a:solidFill>
                <a:latin typeface="Courier New" panose="02070309020205020404" pitchFamily="49" charset="0"/>
                <a:cs typeface="Courier New" panose="02070309020205020404" pitchFamily="49" charset="0"/>
              </a:rPr>
              <a:t>ro</a:t>
            </a:r>
            <a:r>
              <a:rPr lang="en-US" sz="1600" b="1" dirty="0" smtClean="0">
                <a:solidFill>
                  <a:schemeClr val="tx1"/>
                </a:solidFill>
                <a:latin typeface="Courier New" panose="02070309020205020404" pitchFamily="49" charset="0"/>
                <a:cs typeface="Courier New" panose="02070309020205020404" pitchFamily="49" charset="0"/>
              </a:rPr>
              <a:t> FA-26A</a:t>
            </a:r>
            <a:endParaRPr lang="en-US" sz="1600" b="1" dirty="0">
              <a:solidFill>
                <a:schemeClr val="tx1"/>
              </a:solidFill>
              <a:latin typeface="Courier New" panose="02070309020205020404" pitchFamily="49" charset="0"/>
              <a:cs typeface="Courier New" panose="02070309020205020404" pitchFamily="49" charset="0"/>
            </a:endParaRPr>
          </a:p>
          <a:p>
            <a:r>
              <a:rPr lang="en-US" sz="1600" b="1" dirty="0" err="1">
                <a:solidFill>
                  <a:schemeClr val="tx1"/>
                </a:solidFill>
                <a:latin typeface="Courier New" panose="02070309020205020404" pitchFamily="49" charset="0"/>
                <a:cs typeface="Courier New" panose="02070309020205020404" pitchFamily="49" charset="0"/>
              </a:rPr>
              <a:t>snmp</a:t>
            </a:r>
            <a:r>
              <a:rPr lang="en-US" sz="1600" b="1" dirty="0">
                <a:solidFill>
                  <a:schemeClr val="tx1"/>
                </a:solidFill>
                <a:latin typeface="Courier New" panose="02070309020205020404" pitchFamily="49" charset="0"/>
                <a:cs typeface="Courier New" panose="02070309020205020404" pitchFamily="49" charset="0"/>
              </a:rPr>
              <a:t>-server community </a:t>
            </a:r>
            <a:r>
              <a:rPr lang="en-US" sz="1600" b="1" dirty="0" smtClean="0">
                <a:solidFill>
                  <a:schemeClr val="tx1"/>
                </a:solidFill>
                <a:latin typeface="Courier New" panose="02070309020205020404" pitchFamily="49" charset="0"/>
                <a:cs typeface="Courier New" panose="02070309020205020404" pitchFamily="49" charset="0"/>
              </a:rPr>
              <a:t>NETOPS2 </a:t>
            </a:r>
            <a:r>
              <a:rPr lang="en-US" sz="1600" b="1" dirty="0" err="1" smtClean="0">
                <a:solidFill>
                  <a:schemeClr val="tx1"/>
                </a:solidFill>
                <a:latin typeface="Courier New" panose="02070309020205020404" pitchFamily="49" charset="0"/>
                <a:cs typeface="Courier New" panose="02070309020205020404" pitchFamily="49" charset="0"/>
              </a:rPr>
              <a:t>rw</a:t>
            </a:r>
            <a:r>
              <a:rPr lang="en-US" sz="1600" b="1" dirty="0" smtClean="0">
                <a:solidFill>
                  <a:schemeClr val="tx1"/>
                </a:solidFill>
                <a:latin typeface="Courier New" panose="02070309020205020404" pitchFamily="49" charset="0"/>
                <a:cs typeface="Courier New" panose="02070309020205020404" pitchFamily="49" charset="0"/>
              </a:rPr>
              <a:t> FA-26A</a:t>
            </a:r>
            <a:endParaRPr lang="en-US" sz="1600" b="1" dirty="0">
              <a:solidFill>
                <a:schemeClr val="tx1"/>
              </a:solidFill>
              <a:latin typeface="Courier New" panose="02070309020205020404" pitchFamily="49" charset="0"/>
              <a:cs typeface="Courier New" panose="02070309020205020404" pitchFamily="49" charset="0"/>
            </a:endParaRPr>
          </a:p>
          <a:p>
            <a:endParaRPr lang="en-US" sz="1600" b="1" dirty="0">
              <a:solidFill>
                <a:schemeClr val="tx1"/>
              </a:solidFill>
              <a:latin typeface="Courier New" panose="02070309020205020404" pitchFamily="49" charset="0"/>
              <a:cs typeface="Courier New" panose="02070309020205020404" pitchFamily="49" charset="0"/>
            </a:endParaRPr>
          </a:p>
          <a:p>
            <a:r>
              <a:rPr lang="en-US" sz="1600" b="1" dirty="0">
                <a:solidFill>
                  <a:schemeClr val="tx1"/>
                </a:solidFill>
                <a:latin typeface="Courier New" panose="02070309020205020404" pitchFamily="49" charset="0"/>
                <a:cs typeface="Courier New" panose="02070309020205020404" pitchFamily="49" charset="0"/>
              </a:rPr>
              <a:t>Ip access-list standard </a:t>
            </a:r>
            <a:r>
              <a:rPr lang="en-US" sz="1600" b="1" dirty="0" smtClean="0">
                <a:solidFill>
                  <a:schemeClr val="tx1"/>
                </a:solidFill>
                <a:latin typeface="Courier New" panose="02070309020205020404" pitchFamily="49" charset="0"/>
                <a:cs typeface="Courier New" panose="02070309020205020404" pitchFamily="49" charset="0"/>
              </a:rPr>
              <a:t>FA-26A</a:t>
            </a:r>
            <a:endParaRPr lang="en-US" sz="1600" b="1" dirty="0">
              <a:solidFill>
                <a:schemeClr val="tx1"/>
              </a:solidFill>
              <a:latin typeface="Courier New" panose="02070309020205020404" pitchFamily="49" charset="0"/>
              <a:cs typeface="Courier New" panose="02070309020205020404" pitchFamily="49" charset="0"/>
            </a:endParaRPr>
          </a:p>
          <a:p>
            <a:r>
              <a:rPr lang="en-US" sz="1600" b="1" dirty="0">
                <a:solidFill>
                  <a:schemeClr val="tx1"/>
                </a:solidFill>
                <a:latin typeface="Courier New" panose="02070309020205020404" pitchFamily="49" charset="0"/>
                <a:cs typeface="Courier New" panose="02070309020205020404" pitchFamily="49" charset="0"/>
              </a:rPr>
              <a:t>Permit </a:t>
            </a:r>
            <a:r>
              <a:rPr lang="en-US" sz="1600" b="1" dirty="0" smtClean="0">
                <a:solidFill>
                  <a:schemeClr val="tx1"/>
                </a:solidFill>
                <a:latin typeface="Courier New" panose="02070309020205020404" pitchFamily="49" charset="0"/>
                <a:cs typeface="Courier New" panose="02070309020205020404" pitchFamily="49" charset="0"/>
              </a:rPr>
              <a:t>host 22.17.17.29</a:t>
            </a:r>
            <a:endParaRPr lang="en-US" sz="1600" b="1" dirty="0">
              <a:solidFill>
                <a:schemeClr val="tx1"/>
              </a:solidFill>
              <a:latin typeface="Courier New" panose="02070309020205020404" pitchFamily="49" charset="0"/>
              <a:cs typeface="Courier New" panose="02070309020205020404" pitchFamily="49" charset="0"/>
            </a:endParaRPr>
          </a:p>
        </p:txBody>
      </p:sp>
      <p:sp>
        <p:nvSpPr>
          <p:cNvPr id="18" name="TextBox 17">
            <a:extLst>
              <a:ext uri="{FF2B5EF4-FFF2-40B4-BE49-F238E27FC236}">
                <a16:creationId xmlns="" xmlns:a16="http://schemas.microsoft.com/office/drawing/2014/main" id="{8448C68A-15EC-445E-9E1A-F3F001787E20}"/>
              </a:ext>
            </a:extLst>
          </p:cNvPr>
          <p:cNvSpPr txBox="1"/>
          <p:nvPr/>
        </p:nvSpPr>
        <p:spPr>
          <a:xfrm>
            <a:off x="926362" y="2739684"/>
            <a:ext cx="1293944" cy="369332"/>
          </a:xfrm>
          <a:prstGeom prst="rect">
            <a:avLst/>
          </a:prstGeom>
          <a:noFill/>
        </p:spPr>
        <p:txBody>
          <a:bodyPr wrap="none" rtlCol="0">
            <a:spAutoFit/>
          </a:bodyPr>
          <a:lstStyle/>
          <a:p>
            <a:r>
              <a:rPr lang="en-US" dirty="0" smtClean="0"/>
              <a:t>22.17.17.30</a:t>
            </a:r>
            <a:endParaRPr lang="en-US" dirty="0"/>
          </a:p>
        </p:txBody>
      </p:sp>
      <p:sp>
        <p:nvSpPr>
          <p:cNvPr id="19" name="Speech Bubble: Rectangle 18">
            <a:extLst>
              <a:ext uri="{FF2B5EF4-FFF2-40B4-BE49-F238E27FC236}">
                <a16:creationId xmlns="" xmlns:a16="http://schemas.microsoft.com/office/drawing/2014/main" id="{9DEFE4B8-C319-47C1-9BBC-CA6981EA222D}"/>
              </a:ext>
            </a:extLst>
          </p:cNvPr>
          <p:cNvSpPr/>
          <p:nvPr/>
        </p:nvSpPr>
        <p:spPr>
          <a:xfrm>
            <a:off x="5315511" y="524261"/>
            <a:ext cx="1983335" cy="856485"/>
          </a:xfrm>
          <a:prstGeom prst="wedge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THE PASSWORD IS </a:t>
            </a:r>
            <a:r>
              <a:rPr lang="en-US" sz="1100" dirty="0" smtClean="0">
                <a:solidFill>
                  <a:schemeClr val="tx1"/>
                </a:solidFill>
              </a:rPr>
              <a:t>NETOPS1 SEND </a:t>
            </a:r>
            <a:r>
              <a:rPr lang="en-US" sz="1100" dirty="0">
                <a:solidFill>
                  <a:schemeClr val="tx1"/>
                </a:solidFill>
              </a:rPr>
              <a:t>ME THE A RESPONSE TO MY POLL FOR INFORMATION</a:t>
            </a:r>
          </a:p>
        </p:txBody>
      </p:sp>
      <p:sp>
        <p:nvSpPr>
          <p:cNvPr id="20" name="Speech Bubble: Rectangle 19">
            <a:extLst>
              <a:ext uri="{FF2B5EF4-FFF2-40B4-BE49-F238E27FC236}">
                <a16:creationId xmlns="" xmlns:a16="http://schemas.microsoft.com/office/drawing/2014/main" id="{2254E5CF-3FFA-4C4F-8134-12497B8C982B}"/>
              </a:ext>
            </a:extLst>
          </p:cNvPr>
          <p:cNvSpPr/>
          <p:nvPr/>
        </p:nvSpPr>
        <p:spPr>
          <a:xfrm flipH="1">
            <a:off x="5540688" y="2360191"/>
            <a:ext cx="1983335" cy="856485"/>
          </a:xfrm>
          <a:prstGeom prst="wedge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THAT IS THE PASSWORD I’M TRACKING </a:t>
            </a:r>
            <a:r>
              <a:rPr lang="en-US" sz="1100" dirty="0" smtClean="0">
                <a:solidFill>
                  <a:schemeClr val="tx1"/>
                </a:solidFill>
              </a:rPr>
              <a:t>AND YOU MATCH </a:t>
            </a:r>
            <a:r>
              <a:rPr lang="en-US" sz="1100" dirty="0">
                <a:solidFill>
                  <a:schemeClr val="tx1"/>
                </a:solidFill>
              </a:rPr>
              <a:t>THE ACL, SO HERE IS THE INFORMATION</a:t>
            </a:r>
          </a:p>
        </p:txBody>
      </p:sp>
      <p:sp>
        <p:nvSpPr>
          <p:cNvPr id="22" name="TextBox 21">
            <a:extLst>
              <a:ext uri="{FF2B5EF4-FFF2-40B4-BE49-F238E27FC236}">
                <a16:creationId xmlns="" xmlns:a16="http://schemas.microsoft.com/office/drawing/2014/main" id="{E7E1620C-6B21-47F3-9F86-740B9E13DC0B}"/>
              </a:ext>
            </a:extLst>
          </p:cNvPr>
          <p:cNvSpPr txBox="1"/>
          <p:nvPr/>
        </p:nvSpPr>
        <p:spPr>
          <a:xfrm>
            <a:off x="3598114" y="524261"/>
            <a:ext cx="997389" cy="369332"/>
          </a:xfrm>
          <a:prstGeom prst="rect">
            <a:avLst/>
          </a:prstGeom>
          <a:noFill/>
        </p:spPr>
        <p:txBody>
          <a:bodyPr wrap="none" rtlCol="0">
            <a:spAutoFit/>
          </a:bodyPr>
          <a:lstStyle/>
          <a:p>
            <a:r>
              <a:rPr lang="en-US" dirty="0"/>
              <a:t>UDP 161</a:t>
            </a:r>
          </a:p>
        </p:txBody>
      </p:sp>
      <p:sp>
        <p:nvSpPr>
          <p:cNvPr id="25" name="TextBox 24">
            <a:extLst>
              <a:ext uri="{FF2B5EF4-FFF2-40B4-BE49-F238E27FC236}">
                <a16:creationId xmlns="" xmlns:a16="http://schemas.microsoft.com/office/drawing/2014/main" id="{8448C68A-15EC-445E-9E1A-F3F001787E20}"/>
              </a:ext>
            </a:extLst>
          </p:cNvPr>
          <p:cNvSpPr txBox="1"/>
          <p:nvPr/>
        </p:nvSpPr>
        <p:spPr>
          <a:xfrm>
            <a:off x="9906825" y="2933047"/>
            <a:ext cx="1176925" cy="369332"/>
          </a:xfrm>
          <a:prstGeom prst="rect">
            <a:avLst/>
          </a:prstGeom>
          <a:noFill/>
        </p:spPr>
        <p:txBody>
          <a:bodyPr wrap="none" rtlCol="0">
            <a:spAutoFit/>
          </a:bodyPr>
          <a:lstStyle/>
          <a:p>
            <a:r>
              <a:rPr lang="en-US" dirty="0" smtClean="0"/>
              <a:t>22.17.17.1</a:t>
            </a:r>
            <a:endParaRPr lang="en-US" dirty="0"/>
          </a:p>
        </p:txBody>
      </p:sp>
      <p:pic>
        <p:nvPicPr>
          <p:cNvPr id="27" name="Picture 26"/>
          <p:cNvPicPr>
            <a:picLocks noChangeAspect="1"/>
          </p:cNvPicPr>
          <p:nvPr/>
        </p:nvPicPr>
        <p:blipFill rotWithShape="1">
          <a:blip r:embed="rId4"/>
          <a:srcRect l="54792" t="37647" r="41270" b="51926"/>
          <a:stretch/>
        </p:blipFill>
        <p:spPr>
          <a:xfrm>
            <a:off x="817992" y="602577"/>
            <a:ext cx="1551336" cy="1130253"/>
          </a:xfrm>
          <a:prstGeom prst="rect">
            <a:avLst/>
          </a:prstGeom>
        </p:spPr>
      </p:pic>
      <p:sp>
        <p:nvSpPr>
          <p:cNvPr id="28" name="Arrow: Right 2">
            <a:extLst>
              <a:ext uri="{FF2B5EF4-FFF2-40B4-BE49-F238E27FC236}">
                <a16:creationId xmlns="" xmlns:a16="http://schemas.microsoft.com/office/drawing/2014/main" id="{59FDBCE2-15B4-48CB-99FC-F87099CB0BFF}"/>
              </a:ext>
            </a:extLst>
          </p:cNvPr>
          <p:cNvSpPr/>
          <p:nvPr/>
        </p:nvSpPr>
        <p:spPr>
          <a:xfrm flipH="1">
            <a:off x="7600342" y="2655721"/>
            <a:ext cx="1645258" cy="22158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TextBox 28">
            <a:extLst>
              <a:ext uri="{FF2B5EF4-FFF2-40B4-BE49-F238E27FC236}">
                <a16:creationId xmlns="" xmlns:a16="http://schemas.microsoft.com/office/drawing/2014/main" id="{E7E1620C-6B21-47F3-9F86-740B9E13DC0B}"/>
              </a:ext>
            </a:extLst>
          </p:cNvPr>
          <p:cNvSpPr txBox="1"/>
          <p:nvPr/>
        </p:nvSpPr>
        <p:spPr>
          <a:xfrm>
            <a:off x="8010867" y="2260122"/>
            <a:ext cx="997389" cy="369332"/>
          </a:xfrm>
          <a:prstGeom prst="rect">
            <a:avLst/>
          </a:prstGeom>
          <a:noFill/>
        </p:spPr>
        <p:txBody>
          <a:bodyPr wrap="none" rtlCol="0">
            <a:spAutoFit/>
          </a:bodyPr>
          <a:lstStyle/>
          <a:p>
            <a:r>
              <a:rPr lang="en-US" dirty="0"/>
              <a:t>UDP 161</a:t>
            </a:r>
          </a:p>
        </p:txBody>
      </p:sp>
    </p:spTree>
    <p:extLst>
      <p:ext uri="{BB962C8B-B14F-4D97-AF65-F5344CB8AC3E}">
        <p14:creationId xmlns:p14="http://schemas.microsoft.com/office/powerpoint/2010/main" val="38225704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6" descr="C:\Users\ecoffey\AppData\Local\Temp\Rar$DRa1.653\30059_Device_laptop_3145_unreachable_256.png">
            <a:extLst>
              <a:ext uri="{FF2B5EF4-FFF2-40B4-BE49-F238E27FC236}">
                <a16:creationId xmlns="" xmlns:a16="http://schemas.microsoft.com/office/drawing/2014/main" id="{5F57B4F3-5C38-4890-82E2-0546ABB294C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2043" y="194726"/>
            <a:ext cx="2682582" cy="268258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 xmlns:a16="http://schemas.microsoft.com/office/drawing/2014/main" id="{A20CFC50-22C9-40C4-90E5-40A9AE0CB8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455767" y="1619800"/>
            <a:ext cx="1985495" cy="1304550"/>
          </a:xfrm>
          <a:prstGeom prst="rect">
            <a:avLst/>
          </a:prstGeom>
        </p:spPr>
      </p:pic>
      <p:pic>
        <p:nvPicPr>
          <p:cNvPr id="6" name="Picture 5">
            <a:extLst>
              <a:ext uri="{FF2B5EF4-FFF2-40B4-BE49-F238E27FC236}">
                <a16:creationId xmlns="" xmlns:a16="http://schemas.microsoft.com/office/drawing/2014/main" id="{592C8603-117C-452E-A019-E718E8171919}"/>
              </a:ext>
            </a:extLst>
          </p:cNvPr>
          <p:cNvPicPr>
            <a:picLocks noChangeAspect="1"/>
          </p:cNvPicPr>
          <p:nvPr/>
        </p:nvPicPr>
        <p:blipFill rotWithShape="1">
          <a:blip r:embed="rId4"/>
          <a:srcRect l="50716" t="37486" r="36212" b="49028"/>
          <a:stretch/>
        </p:blipFill>
        <p:spPr>
          <a:xfrm>
            <a:off x="787992" y="575106"/>
            <a:ext cx="1587038" cy="1248470"/>
          </a:xfrm>
          <a:prstGeom prst="rect">
            <a:avLst/>
          </a:prstGeom>
        </p:spPr>
      </p:pic>
      <p:cxnSp>
        <p:nvCxnSpPr>
          <p:cNvPr id="8" name="Straight Connector 7">
            <a:extLst>
              <a:ext uri="{FF2B5EF4-FFF2-40B4-BE49-F238E27FC236}">
                <a16:creationId xmlns="" xmlns:a16="http://schemas.microsoft.com/office/drawing/2014/main" id="{28F2D7F6-628D-4449-A6DD-33F37AA25E12}"/>
              </a:ext>
            </a:extLst>
          </p:cNvPr>
          <p:cNvCxnSpPr/>
          <p:nvPr/>
        </p:nvCxnSpPr>
        <p:spPr>
          <a:xfrm>
            <a:off x="2736233" y="2012267"/>
            <a:ext cx="6719534" cy="0"/>
          </a:xfrm>
          <a:prstGeom prst="line">
            <a:avLst/>
          </a:prstGeom>
          <a:ln w="57150"/>
        </p:spPr>
        <p:style>
          <a:lnRef idx="1">
            <a:schemeClr val="dk1"/>
          </a:lnRef>
          <a:fillRef idx="0">
            <a:schemeClr val="dk1"/>
          </a:fillRef>
          <a:effectRef idx="0">
            <a:schemeClr val="dk1"/>
          </a:effectRef>
          <a:fontRef idx="minor">
            <a:schemeClr val="tx1"/>
          </a:fontRef>
        </p:style>
      </p:cxnSp>
      <p:sp>
        <p:nvSpPr>
          <p:cNvPr id="2" name="TextBox 1">
            <a:extLst>
              <a:ext uri="{FF2B5EF4-FFF2-40B4-BE49-F238E27FC236}">
                <a16:creationId xmlns="" xmlns:a16="http://schemas.microsoft.com/office/drawing/2014/main" id="{AAD700CA-D42F-4174-827C-C7258CD9DAAA}"/>
              </a:ext>
            </a:extLst>
          </p:cNvPr>
          <p:cNvSpPr txBox="1"/>
          <p:nvPr/>
        </p:nvSpPr>
        <p:spPr>
          <a:xfrm>
            <a:off x="1016925" y="84401"/>
            <a:ext cx="1178464" cy="369332"/>
          </a:xfrm>
          <a:prstGeom prst="rect">
            <a:avLst/>
          </a:prstGeom>
          <a:noFill/>
        </p:spPr>
        <p:txBody>
          <a:bodyPr wrap="none" rtlCol="0">
            <a:spAutoFit/>
          </a:bodyPr>
          <a:lstStyle/>
          <a:p>
            <a:r>
              <a:rPr lang="en-US" dirty="0"/>
              <a:t>MANAGER</a:t>
            </a:r>
          </a:p>
        </p:txBody>
      </p:sp>
      <p:sp>
        <p:nvSpPr>
          <p:cNvPr id="15" name="Arrow: Right 14">
            <a:extLst>
              <a:ext uri="{FF2B5EF4-FFF2-40B4-BE49-F238E27FC236}">
                <a16:creationId xmlns="" xmlns:a16="http://schemas.microsoft.com/office/drawing/2014/main" id="{A83C544B-0524-4B4F-8B1C-5637A2975A9B}"/>
              </a:ext>
            </a:extLst>
          </p:cNvPr>
          <p:cNvSpPr/>
          <p:nvPr/>
        </p:nvSpPr>
        <p:spPr>
          <a:xfrm flipH="1">
            <a:off x="7185825" y="2425701"/>
            <a:ext cx="2110154" cy="256292"/>
          </a:xfrm>
          <a:prstGeom prst="rightArrow">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Speech Bubble: Rectangle 19">
            <a:extLst>
              <a:ext uri="{FF2B5EF4-FFF2-40B4-BE49-F238E27FC236}">
                <a16:creationId xmlns="" xmlns:a16="http://schemas.microsoft.com/office/drawing/2014/main" id="{2254E5CF-3FFA-4C4F-8134-12497B8C982B}"/>
              </a:ext>
            </a:extLst>
          </p:cNvPr>
          <p:cNvSpPr/>
          <p:nvPr/>
        </p:nvSpPr>
        <p:spPr>
          <a:xfrm flipH="1">
            <a:off x="4495799" y="2272075"/>
            <a:ext cx="2524687" cy="1247041"/>
          </a:xfrm>
          <a:prstGeom prst="wedge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HEY MANAGER, ONE OF MY INTERFACES JUST WENT DOWN AND I’M SUPPOSED TO SEND YOU TRAPS.   - AGENT</a:t>
            </a:r>
          </a:p>
        </p:txBody>
      </p:sp>
      <p:sp>
        <p:nvSpPr>
          <p:cNvPr id="23" name="TextBox 22">
            <a:extLst>
              <a:ext uri="{FF2B5EF4-FFF2-40B4-BE49-F238E27FC236}">
                <a16:creationId xmlns="" xmlns:a16="http://schemas.microsoft.com/office/drawing/2014/main" id="{DDFD1DD2-3C6C-473C-89E1-2397DC31AA4B}"/>
              </a:ext>
            </a:extLst>
          </p:cNvPr>
          <p:cNvSpPr txBox="1"/>
          <p:nvPr/>
        </p:nvSpPr>
        <p:spPr>
          <a:xfrm>
            <a:off x="7803366" y="2636997"/>
            <a:ext cx="997389" cy="369332"/>
          </a:xfrm>
          <a:prstGeom prst="rect">
            <a:avLst/>
          </a:prstGeom>
          <a:noFill/>
        </p:spPr>
        <p:txBody>
          <a:bodyPr wrap="none" rtlCol="0">
            <a:spAutoFit/>
          </a:bodyPr>
          <a:lstStyle/>
          <a:p>
            <a:r>
              <a:rPr lang="en-US" dirty="0"/>
              <a:t>UDP 162</a:t>
            </a:r>
          </a:p>
        </p:txBody>
      </p:sp>
      <p:sp>
        <p:nvSpPr>
          <p:cNvPr id="24" name="TextBox 23">
            <a:extLst>
              <a:ext uri="{FF2B5EF4-FFF2-40B4-BE49-F238E27FC236}">
                <a16:creationId xmlns="" xmlns:a16="http://schemas.microsoft.com/office/drawing/2014/main" id="{5D944ED0-5C3B-49EE-B2F8-47115BCA9F3D}"/>
              </a:ext>
            </a:extLst>
          </p:cNvPr>
          <p:cNvSpPr txBox="1"/>
          <p:nvPr/>
        </p:nvSpPr>
        <p:spPr>
          <a:xfrm>
            <a:off x="4155678" y="4559344"/>
            <a:ext cx="3746282" cy="646331"/>
          </a:xfrm>
          <a:prstGeom prst="rect">
            <a:avLst/>
          </a:prstGeom>
          <a:noFill/>
        </p:spPr>
        <p:txBody>
          <a:bodyPr wrap="none" rtlCol="0">
            <a:spAutoFit/>
          </a:bodyPr>
          <a:lstStyle/>
          <a:p>
            <a:pPr algn="ctr"/>
            <a:r>
              <a:rPr lang="en-US" dirty="0"/>
              <a:t>“TRAPS” AND “INFORMS” ARE</a:t>
            </a:r>
          </a:p>
          <a:p>
            <a:pPr algn="ctr"/>
            <a:r>
              <a:rPr lang="en-US" dirty="0"/>
              <a:t>TYPICALLY SENT USING UDP PORT 162</a:t>
            </a:r>
          </a:p>
        </p:txBody>
      </p:sp>
      <p:sp>
        <p:nvSpPr>
          <p:cNvPr id="14" name="TextBox 13">
            <a:extLst>
              <a:ext uri="{FF2B5EF4-FFF2-40B4-BE49-F238E27FC236}">
                <a16:creationId xmlns="" xmlns:a16="http://schemas.microsoft.com/office/drawing/2014/main" id="{8448C68A-15EC-445E-9E1A-F3F001787E20}"/>
              </a:ext>
            </a:extLst>
          </p:cNvPr>
          <p:cNvSpPr txBox="1"/>
          <p:nvPr/>
        </p:nvSpPr>
        <p:spPr>
          <a:xfrm>
            <a:off x="926362" y="2739684"/>
            <a:ext cx="1293944" cy="369332"/>
          </a:xfrm>
          <a:prstGeom prst="rect">
            <a:avLst/>
          </a:prstGeom>
          <a:noFill/>
        </p:spPr>
        <p:txBody>
          <a:bodyPr wrap="none" rtlCol="0">
            <a:spAutoFit/>
          </a:bodyPr>
          <a:lstStyle/>
          <a:p>
            <a:r>
              <a:rPr lang="en-US" dirty="0" smtClean="0"/>
              <a:t>22.17.17.30</a:t>
            </a:r>
            <a:endParaRPr lang="en-US" dirty="0"/>
          </a:p>
        </p:txBody>
      </p:sp>
      <p:sp>
        <p:nvSpPr>
          <p:cNvPr id="16" name="TextBox 15">
            <a:extLst>
              <a:ext uri="{FF2B5EF4-FFF2-40B4-BE49-F238E27FC236}">
                <a16:creationId xmlns="" xmlns:a16="http://schemas.microsoft.com/office/drawing/2014/main" id="{A6549C95-754B-4E10-8C44-81253E205F4F}"/>
              </a:ext>
            </a:extLst>
          </p:cNvPr>
          <p:cNvSpPr txBox="1"/>
          <p:nvPr/>
        </p:nvSpPr>
        <p:spPr>
          <a:xfrm>
            <a:off x="9377812" y="952503"/>
            <a:ext cx="2063450" cy="646331"/>
          </a:xfrm>
          <a:prstGeom prst="rect">
            <a:avLst/>
          </a:prstGeom>
          <a:noFill/>
        </p:spPr>
        <p:txBody>
          <a:bodyPr wrap="none" rtlCol="0">
            <a:spAutoFit/>
          </a:bodyPr>
          <a:lstStyle/>
          <a:p>
            <a:pPr algn="ctr"/>
            <a:r>
              <a:rPr lang="en-US" dirty="0" smtClean="0"/>
              <a:t>AGENT</a:t>
            </a:r>
          </a:p>
          <a:p>
            <a:pPr algn="ctr"/>
            <a:r>
              <a:rPr lang="en-US" dirty="0" smtClean="0"/>
              <a:t>“TEST 26-A OBJECT”</a:t>
            </a:r>
            <a:endParaRPr lang="en-US" dirty="0"/>
          </a:p>
        </p:txBody>
      </p:sp>
    </p:spTree>
    <p:extLst>
      <p:ext uri="{BB962C8B-B14F-4D97-AF65-F5344CB8AC3E}">
        <p14:creationId xmlns:p14="http://schemas.microsoft.com/office/powerpoint/2010/main" val="4458211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6" descr="C:\Users\ecoffey\AppData\Local\Temp\Rar$DRa1.653\30059_Device_laptop_3145_unreachable_256.png">
            <a:extLst>
              <a:ext uri="{FF2B5EF4-FFF2-40B4-BE49-F238E27FC236}">
                <a16:creationId xmlns="" xmlns:a16="http://schemas.microsoft.com/office/drawing/2014/main" id="{5F57B4F3-5C38-4890-82E2-0546ABB294C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7869" y="328779"/>
            <a:ext cx="2311110" cy="231111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 xmlns:a16="http://schemas.microsoft.com/office/drawing/2014/main" id="{A20CFC50-22C9-40C4-90E5-40A9AE0CB8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418511" y="412516"/>
            <a:ext cx="1985495" cy="1304550"/>
          </a:xfrm>
          <a:prstGeom prst="rect">
            <a:avLst/>
          </a:prstGeom>
        </p:spPr>
      </p:pic>
      <p:pic>
        <p:nvPicPr>
          <p:cNvPr id="6" name="Picture 5">
            <a:extLst>
              <a:ext uri="{FF2B5EF4-FFF2-40B4-BE49-F238E27FC236}">
                <a16:creationId xmlns="" xmlns:a16="http://schemas.microsoft.com/office/drawing/2014/main" id="{592C8603-117C-452E-A019-E718E8171919}"/>
              </a:ext>
            </a:extLst>
          </p:cNvPr>
          <p:cNvPicPr>
            <a:picLocks noChangeAspect="1"/>
          </p:cNvPicPr>
          <p:nvPr/>
        </p:nvPicPr>
        <p:blipFill rotWithShape="1">
          <a:blip r:embed="rId4"/>
          <a:srcRect l="50716" t="37486" r="36212" b="49028"/>
          <a:stretch/>
        </p:blipFill>
        <p:spPr>
          <a:xfrm>
            <a:off x="888660" y="621167"/>
            <a:ext cx="1369735" cy="1077525"/>
          </a:xfrm>
          <a:prstGeom prst="rect">
            <a:avLst/>
          </a:prstGeom>
        </p:spPr>
      </p:pic>
      <p:cxnSp>
        <p:nvCxnSpPr>
          <p:cNvPr id="8" name="Straight Connector 7">
            <a:extLst>
              <a:ext uri="{FF2B5EF4-FFF2-40B4-BE49-F238E27FC236}">
                <a16:creationId xmlns="" xmlns:a16="http://schemas.microsoft.com/office/drawing/2014/main" id="{28F2D7F6-628D-4449-A6DD-33F37AA25E12}"/>
              </a:ext>
            </a:extLst>
          </p:cNvPr>
          <p:cNvCxnSpPr/>
          <p:nvPr/>
        </p:nvCxnSpPr>
        <p:spPr>
          <a:xfrm flipV="1">
            <a:off x="2374084" y="961794"/>
            <a:ext cx="7044429" cy="2940"/>
          </a:xfrm>
          <a:prstGeom prst="line">
            <a:avLst/>
          </a:prstGeom>
          <a:ln w="57150"/>
        </p:spPr>
        <p:style>
          <a:lnRef idx="1">
            <a:schemeClr val="dk1"/>
          </a:lnRef>
          <a:fillRef idx="0">
            <a:schemeClr val="dk1"/>
          </a:fillRef>
          <a:effectRef idx="0">
            <a:schemeClr val="dk1"/>
          </a:effectRef>
          <a:fontRef idx="minor">
            <a:schemeClr val="tx1"/>
          </a:fontRef>
        </p:style>
      </p:cxnSp>
      <p:sp>
        <p:nvSpPr>
          <p:cNvPr id="10" name="Rectangle 9">
            <a:extLst>
              <a:ext uri="{FF2B5EF4-FFF2-40B4-BE49-F238E27FC236}">
                <a16:creationId xmlns="" xmlns:a16="http://schemas.microsoft.com/office/drawing/2014/main" id="{CF28871D-A5A0-48D9-9853-DFFA79F3C8E4}"/>
              </a:ext>
            </a:extLst>
          </p:cNvPr>
          <p:cNvSpPr/>
          <p:nvPr/>
        </p:nvSpPr>
        <p:spPr>
          <a:xfrm>
            <a:off x="511027" y="2805612"/>
            <a:ext cx="10892979" cy="3773514"/>
          </a:xfrm>
          <a:prstGeom prst="rect">
            <a:avLst/>
          </a:prstGeom>
        </p:spPr>
        <p:style>
          <a:lnRef idx="2">
            <a:schemeClr val="accent6"/>
          </a:lnRef>
          <a:fillRef idx="1">
            <a:schemeClr val="lt1"/>
          </a:fillRef>
          <a:effectRef idx="0">
            <a:schemeClr val="accent6"/>
          </a:effectRef>
          <a:fontRef idx="minor">
            <a:schemeClr val="dk1"/>
          </a:fontRef>
        </p:style>
        <p:txBody>
          <a:bodyPr rtlCol="0" anchor="t"/>
          <a:lstStyle/>
          <a:p>
            <a:r>
              <a:rPr lang="en-US" sz="1600" dirty="0">
                <a:solidFill>
                  <a:schemeClr val="tx1"/>
                </a:solidFill>
              </a:rPr>
              <a:t>If an icon on the SNMP manager is set to poll for SNMPv3, it needs basic reachability along with credentials listed on the access tab of the icon that also specify what (if any) mechanisms are used for authentication and encryption. MD5 and SHA are hash algorithms used for authentication and AES and DES are typically used for encryption.</a:t>
            </a:r>
          </a:p>
          <a:p>
            <a:endParaRPr lang="en-US" sz="1600" i="1" dirty="0">
              <a:solidFill>
                <a:schemeClr val="tx1"/>
              </a:solidFill>
            </a:endParaRPr>
          </a:p>
          <a:p>
            <a:r>
              <a:rPr lang="en-US" sz="1600" dirty="0">
                <a:solidFill>
                  <a:schemeClr val="tx1"/>
                </a:solidFill>
              </a:rPr>
              <a:t>There are 3 levels of security that can be implemented with SNMPv3:</a:t>
            </a:r>
          </a:p>
          <a:p>
            <a:endParaRPr lang="en-US" sz="1600" dirty="0" smtClean="0">
              <a:solidFill>
                <a:schemeClr val="tx1"/>
              </a:solidFill>
            </a:endParaRPr>
          </a:p>
          <a:p>
            <a:endParaRPr lang="en-US" sz="1600" dirty="0">
              <a:solidFill>
                <a:schemeClr val="tx1"/>
              </a:solidFill>
            </a:endParaRPr>
          </a:p>
          <a:p>
            <a:r>
              <a:rPr lang="en-US" sz="2000" dirty="0" err="1">
                <a:solidFill>
                  <a:schemeClr val="tx1"/>
                </a:solidFill>
              </a:rPr>
              <a:t>noAuthnoPriv</a:t>
            </a:r>
            <a:r>
              <a:rPr lang="en-US" sz="2000" dirty="0">
                <a:solidFill>
                  <a:schemeClr val="tx1"/>
                </a:solidFill>
              </a:rPr>
              <a:t> – username only for authentication, no encryption</a:t>
            </a:r>
          </a:p>
          <a:p>
            <a:r>
              <a:rPr lang="en-US" sz="2000" dirty="0" err="1">
                <a:solidFill>
                  <a:schemeClr val="tx1"/>
                </a:solidFill>
              </a:rPr>
              <a:t>authNoPriv</a:t>
            </a:r>
            <a:r>
              <a:rPr lang="en-US" sz="2000" dirty="0">
                <a:solidFill>
                  <a:schemeClr val="tx1"/>
                </a:solidFill>
              </a:rPr>
              <a:t>  - MD5 or SHA for authentication, no encryption</a:t>
            </a:r>
          </a:p>
          <a:p>
            <a:r>
              <a:rPr lang="en-US" sz="2000" dirty="0" err="1">
                <a:solidFill>
                  <a:schemeClr val="tx1"/>
                </a:solidFill>
              </a:rPr>
              <a:t>authPriv</a:t>
            </a:r>
            <a:r>
              <a:rPr lang="en-US" sz="2000" dirty="0">
                <a:solidFill>
                  <a:schemeClr val="tx1"/>
                </a:solidFill>
              </a:rPr>
              <a:t> – MD5 or SHA for authentication and AES/DES for encryption</a:t>
            </a:r>
          </a:p>
          <a:p>
            <a:endParaRPr lang="en-US" sz="1600" dirty="0" smtClean="0">
              <a:solidFill>
                <a:schemeClr val="tx1"/>
              </a:solidFill>
            </a:endParaRPr>
          </a:p>
          <a:p>
            <a:endParaRPr lang="en-US" sz="1600" dirty="0">
              <a:solidFill>
                <a:schemeClr val="tx1"/>
              </a:solidFill>
            </a:endParaRPr>
          </a:p>
          <a:p>
            <a:r>
              <a:rPr lang="en-US" sz="1600" dirty="0">
                <a:solidFill>
                  <a:schemeClr val="tx1"/>
                </a:solidFill>
              </a:rPr>
              <a:t>In SMNPv3 configs authentication is referred to as “auth” and encryption is referred to as “</a:t>
            </a:r>
            <a:r>
              <a:rPr lang="en-US" sz="1600" dirty="0" err="1">
                <a:solidFill>
                  <a:schemeClr val="tx1"/>
                </a:solidFill>
              </a:rPr>
              <a:t>priv</a:t>
            </a:r>
            <a:r>
              <a:rPr lang="en-US" sz="1600" dirty="0">
                <a:solidFill>
                  <a:schemeClr val="tx1"/>
                </a:solidFill>
              </a:rPr>
              <a:t>”</a:t>
            </a:r>
          </a:p>
        </p:txBody>
      </p:sp>
      <p:sp>
        <p:nvSpPr>
          <p:cNvPr id="2" name="TextBox 1">
            <a:extLst>
              <a:ext uri="{FF2B5EF4-FFF2-40B4-BE49-F238E27FC236}">
                <a16:creationId xmlns="" xmlns:a16="http://schemas.microsoft.com/office/drawing/2014/main" id="{AAD700CA-D42F-4174-827C-C7258CD9DAAA}"/>
              </a:ext>
            </a:extLst>
          </p:cNvPr>
          <p:cNvSpPr txBox="1"/>
          <p:nvPr/>
        </p:nvSpPr>
        <p:spPr>
          <a:xfrm>
            <a:off x="1016925" y="84401"/>
            <a:ext cx="1178464" cy="369332"/>
          </a:xfrm>
          <a:prstGeom prst="rect">
            <a:avLst/>
          </a:prstGeom>
          <a:noFill/>
        </p:spPr>
        <p:txBody>
          <a:bodyPr wrap="none" rtlCol="0">
            <a:spAutoFit/>
          </a:bodyPr>
          <a:lstStyle/>
          <a:p>
            <a:r>
              <a:rPr lang="en-US" dirty="0"/>
              <a:t>MANAGER</a:t>
            </a:r>
          </a:p>
        </p:txBody>
      </p:sp>
      <p:sp>
        <p:nvSpPr>
          <p:cNvPr id="9" name="TextBox 8">
            <a:extLst>
              <a:ext uri="{FF2B5EF4-FFF2-40B4-BE49-F238E27FC236}">
                <a16:creationId xmlns="" xmlns:a16="http://schemas.microsoft.com/office/drawing/2014/main" id="{A6549C95-754B-4E10-8C44-81253E205F4F}"/>
              </a:ext>
            </a:extLst>
          </p:cNvPr>
          <p:cNvSpPr txBox="1"/>
          <p:nvPr/>
        </p:nvSpPr>
        <p:spPr>
          <a:xfrm>
            <a:off x="9993548" y="43184"/>
            <a:ext cx="835422" cy="369332"/>
          </a:xfrm>
          <a:prstGeom prst="rect">
            <a:avLst/>
          </a:prstGeom>
          <a:noFill/>
        </p:spPr>
        <p:txBody>
          <a:bodyPr wrap="none" rtlCol="0">
            <a:spAutoFit/>
          </a:bodyPr>
          <a:lstStyle/>
          <a:p>
            <a:r>
              <a:rPr lang="en-US" dirty="0"/>
              <a:t>AGENT</a:t>
            </a:r>
          </a:p>
        </p:txBody>
      </p:sp>
      <p:sp>
        <p:nvSpPr>
          <p:cNvPr id="15" name="TextBox 14">
            <a:extLst>
              <a:ext uri="{FF2B5EF4-FFF2-40B4-BE49-F238E27FC236}">
                <a16:creationId xmlns="" xmlns:a16="http://schemas.microsoft.com/office/drawing/2014/main" id="{F57D28FC-A0EE-4A7F-8F23-8884129884AE}"/>
              </a:ext>
            </a:extLst>
          </p:cNvPr>
          <p:cNvSpPr txBox="1"/>
          <p:nvPr/>
        </p:nvSpPr>
        <p:spPr>
          <a:xfrm>
            <a:off x="5470696" y="36392"/>
            <a:ext cx="1595309" cy="584775"/>
          </a:xfrm>
          <a:prstGeom prst="rect">
            <a:avLst/>
          </a:prstGeom>
          <a:noFill/>
        </p:spPr>
        <p:txBody>
          <a:bodyPr wrap="none" rtlCol="0">
            <a:spAutoFit/>
          </a:bodyPr>
          <a:lstStyle/>
          <a:p>
            <a:r>
              <a:rPr lang="en-US" sz="3200" dirty="0"/>
              <a:t>SNMPv3</a:t>
            </a:r>
          </a:p>
        </p:txBody>
      </p:sp>
    </p:spTree>
    <p:extLst>
      <p:ext uri="{BB962C8B-B14F-4D97-AF65-F5344CB8AC3E}">
        <p14:creationId xmlns:p14="http://schemas.microsoft.com/office/powerpoint/2010/main" val="8963610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54792" t="27469" r="27604" b="26852"/>
          <a:stretch/>
        </p:blipFill>
        <p:spPr>
          <a:xfrm>
            <a:off x="190500" y="317500"/>
            <a:ext cx="7265516" cy="6362700"/>
          </a:xfrm>
          <a:prstGeom prst="rect">
            <a:avLst/>
          </a:prstGeom>
        </p:spPr>
      </p:pic>
      <p:sp>
        <p:nvSpPr>
          <p:cNvPr id="6" name="Left Arrow 5"/>
          <p:cNvSpPr/>
          <p:nvPr/>
        </p:nvSpPr>
        <p:spPr>
          <a:xfrm>
            <a:off x="6527800" y="3429000"/>
            <a:ext cx="1384300" cy="304800"/>
          </a:xfrm>
          <a:prstGeom prst="lef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7912100" y="2883527"/>
            <a:ext cx="3737562" cy="1477328"/>
          </a:xfrm>
          <a:prstGeom prst="rect">
            <a:avLst/>
          </a:prstGeom>
          <a:noFill/>
        </p:spPr>
        <p:txBody>
          <a:bodyPr wrap="none" rtlCol="0">
            <a:spAutoFit/>
          </a:bodyPr>
          <a:lstStyle/>
          <a:p>
            <a:r>
              <a:rPr lang="en-US" dirty="0" smtClean="0"/>
              <a:t>ON THE ICON ACCESS TAB, YOU CAN</a:t>
            </a:r>
          </a:p>
          <a:p>
            <a:r>
              <a:rPr lang="en-US" dirty="0" smtClean="0"/>
              <a:t>MODIFY THE MANAGER TO CHECK </a:t>
            </a:r>
          </a:p>
          <a:p>
            <a:r>
              <a:rPr lang="en-US" dirty="0" smtClean="0"/>
              <a:t>FOR SNMPv3 BY CHANGING THE</a:t>
            </a:r>
          </a:p>
          <a:p>
            <a:r>
              <a:rPr lang="en-US" dirty="0" smtClean="0"/>
              <a:t>READ OR READ/WRITE ACCESS</a:t>
            </a:r>
          </a:p>
          <a:p>
            <a:r>
              <a:rPr lang="en-US" dirty="0" smtClean="0"/>
              <a:t>OPTIONS ON THE DROP-DOWN MENU</a:t>
            </a:r>
          </a:p>
        </p:txBody>
      </p:sp>
    </p:spTree>
    <p:extLst>
      <p:ext uri="{BB962C8B-B14F-4D97-AF65-F5344CB8AC3E}">
        <p14:creationId xmlns:p14="http://schemas.microsoft.com/office/powerpoint/2010/main" val="8518589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srcRect l="53750" t="28704" r="27604" b="25617"/>
          <a:stretch/>
        </p:blipFill>
        <p:spPr>
          <a:xfrm>
            <a:off x="183119" y="165100"/>
            <a:ext cx="7849029" cy="6489700"/>
          </a:xfrm>
          <a:prstGeom prst="rect">
            <a:avLst/>
          </a:prstGeom>
        </p:spPr>
      </p:pic>
      <p:sp>
        <p:nvSpPr>
          <p:cNvPr id="6" name="Left Arrow 5"/>
          <p:cNvSpPr/>
          <p:nvPr/>
        </p:nvSpPr>
        <p:spPr>
          <a:xfrm>
            <a:off x="7339998" y="2362200"/>
            <a:ext cx="1384300" cy="304800"/>
          </a:xfrm>
          <a:prstGeom prst="lef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8724298" y="2191434"/>
            <a:ext cx="2395143" cy="646331"/>
          </a:xfrm>
          <a:prstGeom prst="rect">
            <a:avLst/>
          </a:prstGeom>
          <a:noFill/>
        </p:spPr>
        <p:txBody>
          <a:bodyPr wrap="none" rtlCol="0">
            <a:spAutoFit/>
          </a:bodyPr>
          <a:lstStyle/>
          <a:p>
            <a:r>
              <a:rPr lang="en-US" dirty="0" smtClean="0"/>
              <a:t>THE ICON IS NOW SET </a:t>
            </a:r>
          </a:p>
          <a:p>
            <a:r>
              <a:rPr lang="en-US" dirty="0" smtClean="0"/>
              <a:t>TO CHECK FOR SNMPv3</a:t>
            </a:r>
          </a:p>
        </p:txBody>
      </p:sp>
      <p:sp>
        <p:nvSpPr>
          <p:cNvPr id="8" name="Left Arrow 7"/>
          <p:cNvSpPr/>
          <p:nvPr/>
        </p:nvSpPr>
        <p:spPr>
          <a:xfrm>
            <a:off x="6301772" y="3937000"/>
            <a:ext cx="2512027" cy="317500"/>
          </a:xfrm>
          <a:prstGeom prst="lef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8813799" y="3495585"/>
            <a:ext cx="3159839" cy="1200329"/>
          </a:xfrm>
          <a:prstGeom prst="rect">
            <a:avLst/>
          </a:prstGeom>
          <a:noFill/>
        </p:spPr>
        <p:txBody>
          <a:bodyPr wrap="none" rtlCol="0">
            <a:spAutoFit/>
          </a:bodyPr>
          <a:lstStyle/>
          <a:p>
            <a:r>
              <a:rPr lang="en-US" dirty="0" smtClean="0"/>
              <a:t>BUT THE SNMPv3 CREDENTIALS</a:t>
            </a:r>
          </a:p>
          <a:p>
            <a:r>
              <a:rPr lang="en-US" dirty="0" smtClean="0"/>
              <a:t>ARE NOT POPULATED AND THE</a:t>
            </a:r>
          </a:p>
          <a:p>
            <a:r>
              <a:rPr lang="en-US" dirty="0" smtClean="0"/>
              <a:t>POLL FAILS, TURNING THE ICON</a:t>
            </a:r>
          </a:p>
          <a:p>
            <a:r>
              <a:rPr lang="en-US" dirty="0" smtClean="0"/>
              <a:t>YELLOW</a:t>
            </a:r>
          </a:p>
        </p:txBody>
      </p:sp>
    </p:spTree>
    <p:extLst>
      <p:ext uri="{BB962C8B-B14F-4D97-AF65-F5344CB8AC3E}">
        <p14:creationId xmlns:p14="http://schemas.microsoft.com/office/powerpoint/2010/main" val="20154504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41829" t="68143" r="28398" b="22656"/>
          <a:stretch/>
        </p:blipFill>
        <p:spPr>
          <a:xfrm>
            <a:off x="177799" y="152400"/>
            <a:ext cx="11689666" cy="1219200"/>
          </a:xfrm>
          <a:prstGeom prst="rect">
            <a:avLst/>
          </a:prstGeom>
        </p:spPr>
      </p:pic>
      <p:pic>
        <p:nvPicPr>
          <p:cNvPr id="5" name="Picture 4"/>
          <p:cNvPicPr>
            <a:picLocks noChangeAspect="1"/>
          </p:cNvPicPr>
          <p:nvPr/>
        </p:nvPicPr>
        <p:blipFill rotWithShape="1">
          <a:blip r:embed="rId2"/>
          <a:srcRect l="71667" t="10721" r="15525" b="58256"/>
          <a:stretch/>
        </p:blipFill>
        <p:spPr>
          <a:xfrm>
            <a:off x="177798" y="1460499"/>
            <a:ext cx="6249733" cy="510877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Picture 5"/>
          <p:cNvPicPr>
            <a:picLocks noChangeAspect="1"/>
          </p:cNvPicPr>
          <p:nvPr/>
        </p:nvPicPr>
        <p:blipFill rotWithShape="1">
          <a:blip r:embed="rId2"/>
          <a:srcRect l="54496" t="37219" r="41190" b="52591"/>
          <a:stretch/>
        </p:blipFill>
        <p:spPr>
          <a:xfrm>
            <a:off x="10126787" y="5181600"/>
            <a:ext cx="1740678" cy="1387672"/>
          </a:xfrm>
          <a:prstGeom prst="rect">
            <a:avLst/>
          </a:prstGeom>
        </p:spPr>
      </p:pic>
      <p:sp>
        <p:nvSpPr>
          <p:cNvPr id="7" name="Left Arrow 6"/>
          <p:cNvSpPr/>
          <p:nvPr/>
        </p:nvSpPr>
        <p:spPr>
          <a:xfrm>
            <a:off x="4800600" y="5451672"/>
            <a:ext cx="2552700" cy="326827"/>
          </a:xfrm>
          <a:prstGeom prst="lef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Left Arrow 7"/>
          <p:cNvSpPr/>
          <p:nvPr/>
        </p:nvSpPr>
        <p:spPr>
          <a:xfrm rot="5400000">
            <a:off x="4972893" y="3209279"/>
            <a:ext cx="4633814" cy="352228"/>
          </a:xfrm>
          <a:prstGeom prst="lef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1454834" y="5321300"/>
            <a:ext cx="3294965" cy="74929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7484021" y="1706561"/>
            <a:ext cx="3945979" cy="3539430"/>
          </a:xfrm>
          <a:prstGeom prst="rect">
            <a:avLst/>
          </a:prstGeom>
          <a:noFill/>
        </p:spPr>
        <p:txBody>
          <a:bodyPr wrap="square" rtlCol="0">
            <a:spAutoFit/>
          </a:bodyPr>
          <a:lstStyle/>
          <a:p>
            <a:r>
              <a:rPr lang="en-US" sz="1600" dirty="0" smtClean="0"/>
              <a:t>CONFIGURE SNMPv3 CREDENTIALS ON THE</a:t>
            </a:r>
          </a:p>
          <a:p>
            <a:r>
              <a:rPr lang="en-US" sz="1600" dirty="0" smtClean="0"/>
              <a:t>AGENT (ABOVE). IN THIS CASE A GROUP</a:t>
            </a:r>
          </a:p>
          <a:p>
            <a:r>
              <a:rPr lang="en-US" sz="1600" dirty="0" smtClean="0"/>
              <a:t>CALLED “ops” HAS BEEN CREATED AND A</a:t>
            </a:r>
          </a:p>
          <a:p>
            <a:r>
              <a:rPr lang="en-US" sz="1600" dirty="0" smtClean="0"/>
              <a:t>USER “admin1” HAS BEEN ASSIGNED. THE </a:t>
            </a:r>
          </a:p>
          <a:p>
            <a:r>
              <a:rPr lang="en-US" sz="1600" dirty="0" smtClean="0"/>
              <a:t>AUTH MODE SPECIFIED IS SHA WITH A</a:t>
            </a:r>
          </a:p>
          <a:p>
            <a:r>
              <a:rPr lang="en-US" sz="1600" dirty="0" smtClean="0"/>
              <a:t>PASSWORD OF cisco123 AND THE PRIV</a:t>
            </a:r>
          </a:p>
          <a:p>
            <a:r>
              <a:rPr lang="en-US" sz="1600" dirty="0" smtClean="0"/>
              <a:t>MODE IS SET TO AES 128 WITH A PASSWORD</a:t>
            </a:r>
          </a:p>
          <a:p>
            <a:r>
              <a:rPr lang="en-US" sz="1600" dirty="0" smtClean="0"/>
              <a:t>OF cisco456.</a:t>
            </a:r>
          </a:p>
          <a:p>
            <a:endParaRPr lang="en-US" sz="1600" dirty="0"/>
          </a:p>
          <a:p>
            <a:endParaRPr lang="en-US" sz="1600" dirty="0" smtClean="0"/>
          </a:p>
          <a:p>
            <a:r>
              <a:rPr lang="en-US" sz="1600" dirty="0" smtClean="0"/>
              <a:t>MATCHING CREDENTIALS ARE POPULATED ON</a:t>
            </a:r>
            <a:r>
              <a:rPr lang="en-US" sz="1600" dirty="0"/>
              <a:t> </a:t>
            </a:r>
            <a:r>
              <a:rPr lang="en-US" sz="1600" dirty="0" smtClean="0"/>
              <a:t>THE SNMP ICON WHICH ALLOWS THE SNMP POLL TO BE SUCCESSFUL AND THE </a:t>
            </a:r>
          </a:p>
          <a:p>
            <a:r>
              <a:rPr lang="en-US" sz="1600" dirty="0" smtClean="0"/>
              <a:t>ICON TURNS GREEN AGAIN</a:t>
            </a:r>
          </a:p>
        </p:txBody>
      </p:sp>
    </p:spTree>
    <p:extLst>
      <p:ext uri="{BB962C8B-B14F-4D97-AF65-F5344CB8AC3E}">
        <p14:creationId xmlns:p14="http://schemas.microsoft.com/office/powerpoint/2010/main" val="6910918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
          <a:srcRect l="3260" t="1401" r="68370" b="53768"/>
          <a:stretch/>
        </p:blipFill>
        <p:spPr>
          <a:xfrm>
            <a:off x="164762" y="111168"/>
            <a:ext cx="7231835" cy="3214148"/>
          </a:xfrm>
          <a:prstGeom prst="rect">
            <a:avLst/>
          </a:prstGeom>
        </p:spPr>
      </p:pic>
      <p:sp>
        <p:nvSpPr>
          <p:cNvPr id="9" name="TextBox 8"/>
          <p:cNvSpPr txBox="1"/>
          <p:nvPr/>
        </p:nvSpPr>
        <p:spPr>
          <a:xfrm>
            <a:off x="7512145" y="533990"/>
            <a:ext cx="4387086" cy="2585323"/>
          </a:xfrm>
          <a:prstGeom prst="rect">
            <a:avLst/>
          </a:prstGeom>
          <a:noFill/>
        </p:spPr>
        <p:txBody>
          <a:bodyPr wrap="square" rtlCol="0">
            <a:spAutoFit/>
          </a:bodyPr>
          <a:lstStyle/>
          <a:p>
            <a:r>
              <a:rPr lang="en-US" dirty="0" smtClean="0"/>
              <a:t>You can create icons that represent links between your device icons. They can be used as visual aids on your map to show user-defined connections or they can be assigned IP addresses and SNMP characteristics that will depict statuses. To create a point to point link highlight two icons by holding the control key and clicking on them. Then click insert &gt; map object &gt; </a:t>
            </a:r>
            <a:r>
              <a:rPr lang="en-US" dirty="0" err="1" smtClean="0"/>
              <a:t>Ptop</a:t>
            </a:r>
            <a:r>
              <a:rPr lang="en-US" dirty="0" smtClean="0"/>
              <a:t>-Link</a:t>
            </a:r>
          </a:p>
        </p:txBody>
      </p:sp>
      <p:pic>
        <p:nvPicPr>
          <p:cNvPr id="10" name="Picture 9"/>
          <p:cNvPicPr>
            <a:picLocks noChangeAspect="1"/>
          </p:cNvPicPr>
          <p:nvPr/>
        </p:nvPicPr>
        <p:blipFill rotWithShape="1">
          <a:blip r:embed="rId3"/>
          <a:srcRect l="18152" t="28841" r="68370" b="53768"/>
          <a:stretch/>
        </p:blipFill>
        <p:spPr>
          <a:xfrm>
            <a:off x="164762" y="3905636"/>
            <a:ext cx="7240170" cy="2627481"/>
          </a:xfrm>
          <a:prstGeom prst="rect">
            <a:avLst/>
          </a:prstGeom>
        </p:spPr>
      </p:pic>
      <p:sp>
        <p:nvSpPr>
          <p:cNvPr id="11" name="TextBox 10"/>
          <p:cNvSpPr txBox="1"/>
          <p:nvPr/>
        </p:nvSpPr>
        <p:spPr>
          <a:xfrm>
            <a:off x="7512145" y="4119492"/>
            <a:ext cx="3532121" cy="2031325"/>
          </a:xfrm>
          <a:prstGeom prst="rect">
            <a:avLst/>
          </a:prstGeom>
          <a:noFill/>
        </p:spPr>
        <p:txBody>
          <a:bodyPr wrap="none" rtlCol="0">
            <a:spAutoFit/>
          </a:bodyPr>
          <a:lstStyle/>
          <a:p>
            <a:r>
              <a:rPr lang="en-US" dirty="0" smtClean="0"/>
              <a:t>When first created, the link is just </a:t>
            </a:r>
          </a:p>
          <a:p>
            <a:r>
              <a:rPr lang="en-US" dirty="0"/>
              <a:t>a</a:t>
            </a:r>
            <a:r>
              <a:rPr lang="en-US" dirty="0" smtClean="0"/>
              <a:t> grey line that shows a connection</a:t>
            </a:r>
          </a:p>
          <a:p>
            <a:r>
              <a:rPr lang="en-US" dirty="0"/>
              <a:t>b</a:t>
            </a:r>
            <a:r>
              <a:rPr lang="en-US" dirty="0" smtClean="0"/>
              <a:t>etween the two icons, based on </a:t>
            </a:r>
          </a:p>
          <a:p>
            <a:r>
              <a:rPr lang="en-US" dirty="0"/>
              <a:t>w</a:t>
            </a:r>
            <a:r>
              <a:rPr lang="en-US" dirty="0" smtClean="0"/>
              <a:t>here the administrator has </a:t>
            </a:r>
          </a:p>
          <a:p>
            <a:r>
              <a:rPr lang="en-US" dirty="0"/>
              <a:t>p</a:t>
            </a:r>
            <a:r>
              <a:rPr lang="en-US" dirty="0" smtClean="0"/>
              <a:t>laced it. It is not actually deriving </a:t>
            </a:r>
          </a:p>
          <a:p>
            <a:r>
              <a:rPr lang="en-US" dirty="0"/>
              <a:t>a</a:t>
            </a:r>
            <a:r>
              <a:rPr lang="en-US" dirty="0" smtClean="0"/>
              <a:t>ny SNMP information about a real </a:t>
            </a:r>
          </a:p>
          <a:p>
            <a:r>
              <a:rPr lang="en-US" dirty="0" smtClean="0"/>
              <a:t>link at this point.</a:t>
            </a:r>
          </a:p>
        </p:txBody>
      </p:sp>
    </p:spTree>
    <p:extLst>
      <p:ext uri="{BB962C8B-B14F-4D97-AF65-F5344CB8AC3E}">
        <p14:creationId xmlns:p14="http://schemas.microsoft.com/office/powerpoint/2010/main" val="411100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35778" t="33817" r="21555" b="9952"/>
          <a:stretch/>
        </p:blipFill>
        <p:spPr>
          <a:xfrm>
            <a:off x="198780" y="198783"/>
            <a:ext cx="6608420" cy="6391794"/>
          </a:xfrm>
          <a:prstGeom prst="rect">
            <a:avLst/>
          </a:prstGeom>
        </p:spPr>
      </p:pic>
      <p:sp>
        <p:nvSpPr>
          <p:cNvPr id="5" name="TextBox 4"/>
          <p:cNvSpPr txBox="1"/>
          <p:nvPr/>
        </p:nvSpPr>
        <p:spPr>
          <a:xfrm>
            <a:off x="6955181" y="1786283"/>
            <a:ext cx="4487158" cy="2862322"/>
          </a:xfrm>
          <a:prstGeom prst="rect">
            <a:avLst/>
          </a:prstGeom>
          <a:noFill/>
        </p:spPr>
        <p:txBody>
          <a:bodyPr wrap="square" rtlCol="0">
            <a:spAutoFit/>
          </a:bodyPr>
          <a:lstStyle/>
          <a:p>
            <a:r>
              <a:rPr lang="en-US" dirty="0" smtClean="0"/>
              <a:t>To modify the link, right click it and select properties. You can name the link (such as OSPF-LINK in this case) and assign an IP address that your </a:t>
            </a:r>
            <a:r>
              <a:rPr lang="en-US" dirty="0" err="1" smtClean="0"/>
              <a:t>SNMPc</a:t>
            </a:r>
            <a:r>
              <a:rPr lang="en-US" dirty="0" smtClean="0"/>
              <a:t> server will poll for information. </a:t>
            </a:r>
          </a:p>
          <a:p>
            <a:endParaRPr lang="en-US" dirty="0"/>
          </a:p>
          <a:p>
            <a:r>
              <a:rPr lang="en-US" dirty="0" smtClean="0"/>
              <a:t>If you’re going to use it to indicate a</a:t>
            </a:r>
          </a:p>
          <a:p>
            <a:r>
              <a:rPr lang="en-US" dirty="0"/>
              <a:t>s</a:t>
            </a:r>
            <a:r>
              <a:rPr lang="en-US" dirty="0" smtClean="0"/>
              <a:t>tatus you will need to set it up from ICMP or</a:t>
            </a:r>
          </a:p>
          <a:p>
            <a:r>
              <a:rPr lang="en-US" dirty="0" smtClean="0"/>
              <a:t>SNMP on the access tab, just like a standard icon.</a:t>
            </a:r>
          </a:p>
        </p:txBody>
      </p:sp>
    </p:spTree>
    <p:extLst>
      <p:ext uri="{BB962C8B-B14F-4D97-AF65-F5344CB8AC3E}">
        <p14:creationId xmlns:p14="http://schemas.microsoft.com/office/powerpoint/2010/main" val="22615563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a:srcRect l="36396" t="33237" r="13826" b="10724"/>
          <a:stretch/>
        </p:blipFill>
        <p:spPr>
          <a:xfrm>
            <a:off x="149734" y="130070"/>
            <a:ext cx="8285549" cy="6499330"/>
          </a:xfrm>
          <a:prstGeom prst="rect">
            <a:avLst/>
          </a:prstGeom>
        </p:spPr>
      </p:pic>
      <p:sp>
        <p:nvSpPr>
          <p:cNvPr id="7" name="TextBox 6"/>
          <p:cNvSpPr txBox="1"/>
          <p:nvPr/>
        </p:nvSpPr>
        <p:spPr>
          <a:xfrm>
            <a:off x="8535106" y="130070"/>
            <a:ext cx="3352093" cy="2308324"/>
          </a:xfrm>
          <a:prstGeom prst="rect">
            <a:avLst/>
          </a:prstGeom>
          <a:noFill/>
        </p:spPr>
        <p:txBody>
          <a:bodyPr wrap="square" rtlCol="0">
            <a:spAutoFit/>
          </a:bodyPr>
          <a:lstStyle/>
          <a:p>
            <a:r>
              <a:rPr lang="en-US" dirty="0" smtClean="0"/>
              <a:t>After naming the link and assigning an IP address, go to the attributes tab and change the poll interval from 0 to something like 5, 10 or 30. </a:t>
            </a:r>
            <a:endParaRPr lang="en-US" dirty="0"/>
          </a:p>
          <a:p>
            <a:r>
              <a:rPr lang="en-US" dirty="0" smtClean="0"/>
              <a:t>This is the amount of time </a:t>
            </a:r>
            <a:r>
              <a:rPr lang="en-US" dirty="0" err="1" smtClean="0"/>
              <a:t>SNMPc</a:t>
            </a:r>
            <a:r>
              <a:rPr lang="en-US" dirty="0" smtClean="0"/>
              <a:t> will wait to see if it is operational between polls.</a:t>
            </a:r>
          </a:p>
        </p:txBody>
      </p:sp>
      <p:sp>
        <p:nvSpPr>
          <p:cNvPr id="9" name="TextBox 8"/>
          <p:cNvSpPr txBox="1"/>
          <p:nvPr/>
        </p:nvSpPr>
        <p:spPr>
          <a:xfrm>
            <a:off x="8704782" y="2957973"/>
            <a:ext cx="2699818" cy="1754326"/>
          </a:xfrm>
          <a:prstGeom prst="rect">
            <a:avLst/>
          </a:prstGeom>
          <a:noFill/>
        </p:spPr>
        <p:txBody>
          <a:bodyPr wrap="square" rtlCol="0">
            <a:spAutoFit/>
          </a:bodyPr>
          <a:lstStyle/>
          <a:p>
            <a:r>
              <a:rPr lang="en-US" dirty="0" smtClean="0"/>
              <a:t>NOTE: You can also</a:t>
            </a:r>
          </a:p>
          <a:p>
            <a:r>
              <a:rPr lang="en-US" dirty="0"/>
              <a:t>c</a:t>
            </a:r>
            <a:r>
              <a:rPr lang="en-US" dirty="0" smtClean="0"/>
              <a:t>hange the “show label”</a:t>
            </a:r>
          </a:p>
          <a:p>
            <a:r>
              <a:rPr lang="en-US" dirty="0"/>
              <a:t>f</a:t>
            </a:r>
            <a:r>
              <a:rPr lang="en-US" dirty="0" smtClean="0"/>
              <a:t>ield from No to Yes if</a:t>
            </a:r>
          </a:p>
          <a:p>
            <a:r>
              <a:rPr lang="en-US" dirty="0"/>
              <a:t>y</a:t>
            </a:r>
            <a:r>
              <a:rPr lang="en-US" dirty="0" smtClean="0"/>
              <a:t>ou want to see the name</a:t>
            </a:r>
          </a:p>
          <a:p>
            <a:r>
              <a:rPr lang="en-US" dirty="0"/>
              <a:t>o</a:t>
            </a:r>
            <a:r>
              <a:rPr lang="en-US" dirty="0" smtClean="0"/>
              <a:t>f the link as text on the</a:t>
            </a:r>
          </a:p>
          <a:p>
            <a:r>
              <a:rPr lang="en-US" dirty="0" smtClean="0"/>
              <a:t>Icon.</a:t>
            </a:r>
          </a:p>
        </p:txBody>
      </p:sp>
      <p:sp>
        <p:nvSpPr>
          <p:cNvPr id="10" name="Right Arrow 9"/>
          <p:cNvSpPr/>
          <p:nvPr/>
        </p:nvSpPr>
        <p:spPr>
          <a:xfrm flipH="1" flipV="1">
            <a:off x="5630516" y="3480294"/>
            <a:ext cx="3074266" cy="354842"/>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841758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62960" t="30104" r="23657" b="53877"/>
          <a:stretch/>
        </p:blipFill>
        <p:spPr>
          <a:xfrm>
            <a:off x="1536700" y="1308100"/>
            <a:ext cx="8990816" cy="3632200"/>
          </a:xfrm>
          <a:prstGeom prst="rect">
            <a:avLst/>
          </a:prstGeom>
        </p:spPr>
      </p:pic>
      <p:sp>
        <p:nvSpPr>
          <p:cNvPr id="3" name="TextBox 2"/>
          <p:cNvSpPr txBox="1"/>
          <p:nvPr/>
        </p:nvSpPr>
        <p:spPr>
          <a:xfrm>
            <a:off x="1993900" y="4940300"/>
            <a:ext cx="8533616" cy="400110"/>
          </a:xfrm>
          <a:prstGeom prst="rect">
            <a:avLst/>
          </a:prstGeom>
          <a:noFill/>
        </p:spPr>
        <p:txBody>
          <a:bodyPr wrap="square" rtlCol="0">
            <a:spAutoFit/>
          </a:bodyPr>
          <a:lstStyle/>
          <a:p>
            <a:r>
              <a:rPr lang="en-US" sz="2000" dirty="0" smtClean="0"/>
              <a:t>If the link is set for ICMP or SNMP and it is operational, the link will turn green. </a:t>
            </a:r>
          </a:p>
        </p:txBody>
      </p:sp>
    </p:spTree>
    <p:extLst>
      <p:ext uri="{BB962C8B-B14F-4D97-AF65-F5344CB8AC3E}">
        <p14:creationId xmlns:p14="http://schemas.microsoft.com/office/powerpoint/2010/main" val="17821246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40313" t="35146" r="55312" b="54937"/>
          <a:stretch/>
        </p:blipFill>
        <p:spPr>
          <a:xfrm>
            <a:off x="190500" y="139700"/>
            <a:ext cx="2921000" cy="2234594"/>
          </a:xfrm>
          <a:prstGeom prst="rect">
            <a:avLst/>
          </a:prstGeom>
        </p:spPr>
      </p:pic>
      <p:sp>
        <p:nvSpPr>
          <p:cNvPr id="6" name="TextBox 5"/>
          <p:cNvSpPr txBox="1"/>
          <p:nvPr/>
        </p:nvSpPr>
        <p:spPr>
          <a:xfrm>
            <a:off x="3187700" y="88900"/>
            <a:ext cx="4431791" cy="3293209"/>
          </a:xfrm>
          <a:prstGeom prst="rect">
            <a:avLst/>
          </a:prstGeom>
          <a:noFill/>
        </p:spPr>
        <p:txBody>
          <a:bodyPr wrap="none" rtlCol="0">
            <a:spAutoFit/>
          </a:bodyPr>
          <a:lstStyle/>
          <a:p>
            <a:r>
              <a:rPr lang="en-US" sz="1600" dirty="0" smtClean="0"/>
              <a:t>When you double-click on the SNMP Login Console</a:t>
            </a:r>
          </a:p>
          <a:p>
            <a:r>
              <a:rPr lang="en-US" sz="1600" dirty="0" smtClean="0"/>
              <a:t>Desktop icon you will prompted to login. The </a:t>
            </a:r>
          </a:p>
          <a:p>
            <a:r>
              <a:rPr lang="en-US" sz="1600" dirty="0" smtClean="0"/>
              <a:t>Credentials listed below will already be populated</a:t>
            </a:r>
          </a:p>
          <a:p>
            <a:r>
              <a:rPr lang="en-US" sz="1600" dirty="0" smtClean="0"/>
              <a:t>(no password), just click “OK”</a:t>
            </a:r>
          </a:p>
          <a:p>
            <a:endParaRPr lang="en-US" sz="1600" dirty="0"/>
          </a:p>
          <a:p>
            <a:endParaRPr lang="en-US" sz="1600" dirty="0" smtClean="0"/>
          </a:p>
          <a:p>
            <a:r>
              <a:rPr lang="en-US" sz="1600" dirty="0" smtClean="0"/>
              <a:t>Server IP Address: localhost</a:t>
            </a:r>
          </a:p>
          <a:p>
            <a:r>
              <a:rPr lang="en-US" sz="1600" dirty="0" smtClean="0"/>
              <a:t>Username: Administrator</a:t>
            </a:r>
          </a:p>
          <a:p>
            <a:r>
              <a:rPr lang="en-US" sz="1600" dirty="0" smtClean="0"/>
              <a:t>Password:  </a:t>
            </a:r>
            <a:r>
              <a:rPr lang="en-US" sz="1600" i="1" dirty="0" smtClean="0"/>
              <a:t>**leave blank**</a:t>
            </a:r>
          </a:p>
          <a:p>
            <a:endParaRPr lang="en-US" sz="1600" i="1" dirty="0"/>
          </a:p>
          <a:p>
            <a:endParaRPr lang="en-US" sz="1600" i="1" dirty="0" smtClean="0"/>
          </a:p>
          <a:p>
            <a:endParaRPr lang="en-US" sz="1600" dirty="0"/>
          </a:p>
          <a:p>
            <a:endParaRPr lang="en-US" sz="1600" dirty="0"/>
          </a:p>
        </p:txBody>
      </p:sp>
      <p:pic>
        <p:nvPicPr>
          <p:cNvPr id="7" name="Picture 6"/>
          <p:cNvPicPr>
            <a:picLocks noChangeAspect="1"/>
          </p:cNvPicPr>
          <p:nvPr/>
        </p:nvPicPr>
        <p:blipFill rotWithShape="1">
          <a:blip r:embed="rId2"/>
          <a:srcRect l="51249" t="9568" r="13021" b="13889"/>
          <a:stretch/>
        </p:blipFill>
        <p:spPr>
          <a:xfrm>
            <a:off x="6092910" y="2374294"/>
            <a:ext cx="5857790" cy="4235370"/>
          </a:xfrm>
          <a:prstGeom prst="rect">
            <a:avLst/>
          </a:prstGeom>
        </p:spPr>
      </p:pic>
      <p:sp>
        <p:nvSpPr>
          <p:cNvPr id="8" name="Flowchart: Connector 7"/>
          <p:cNvSpPr/>
          <p:nvPr/>
        </p:nvSpPr>
        <p:spPr>
          <a:xfrm>
            <a:off x="8767805" y="2781300"/>
            <a:ext cx="312695" cy="317500"/>
          </a:xfrm>
          <a:prstGeom prst="flowChartConnector">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p:cNvCxnSpPr/>
          <p:nvPr/>
        </p:nvCxnSpPr>
        <p:spPr>
          <a:xfrm flipH="1">
            <a:off x="9055100" y="1879600"/>
            <a:ext cx="508000" cy="87630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8264924" y="1256997"/>
            <a:ext cx="2596352" cy="1569660"/>
          </a:xfrm>
          <a:prstGeom prst="rect">
            <a:avLst/>
          </a:prstGeom>
          <a:noFill/>
        </p:spPr>
        <p:txBody>
          <a:bodyPr wrap="none" rtlCol="0">
            <a:spAutoFit/>
          </a:bodyPr>
          <a:lstStyle/>
          <a:p>
            <a:r>
              <a:rPr lang="en-US" sz="1600" dirty="0" smtClean="0"/>
              <a:t>Click on the “house” icon to </a:t>
            </a:r>
          </a:p>
          <a:p>
            <a:r>
              <a:rPr lang="en-US" sz="1600" dirty="0" smtClean="0"/>
              <a:t>get to your SNMP map home</a:t>
            </a:r>
            <a:endParaRPr lang="en-US" sz="1600" i="1" dirty="0" smtClean="0"/>
          </a:p>
          <a:p>
            <a:endParaRPr lang="en-US" sz="1600" i="1" dirty="0"/>
          </a:p>
          <a:p>
            <a:endParaRPr lang="en-US" sz="1600" i="1" dirty="0" smtClean="0"/>
          </a:p>
          <a:p>
            <a:endParaRPr lang="en-US" sz="1600" dirty="0"/>
          </a:p>
          <a:p>
            <a:endParaRPr lang="en-US" sz="1600" dirty="0"/>
          </a:p>
        </p:txBody>
      </p:sp>
    </p:spTree>
    <p:extLst>
      <p:ext uri="{BB962C8B-B14F-4D97-AF65-F5344CB8AC3E}">
        <p14:creationId xmlns:p14="http://schemas.microsoft.com/office/powerpoint/2010/main" val="113442612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6" descr="C:\Users\ecoffey\AppData\Local\Temp\Rar$DRa1.653\30059_Device_laptop_3145_unreachable_256.png">
            <a:extLst>
              <a:ext uri="{FF2B5EF4-FFF2-40B4-BE49-F238E27FC236}">
                <a16:creationId xmlns="" xmlns:a16="http://schemas.microsoft.com/office/drawing/2014/main" id="{5F57B4F3-5C38-4890-82E2-0546ABB294C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2043" y="194726"/>
            <a:ext cx="2682582" cy="268258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 xmlns:a16="http://schemas.microsoft.com/office/drawing/2014/main" id="{A20CFC50-22C9-40C4-90E5-40A9AE0CB8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455767" y="1359992"/>
            <a:ext cx="1985495" cy="1304550"/>
          </a:xfrm>
          <a:prstGeom prst="rect">
            <a:avLst/>
          </a:prstGeom>
        </p:spPr>
      </p:pic>
      <p:pic>
        <p:nvPicPr>
          <p:cNvPr id="6" name="Picture 5">
            <a:extLst>
              <a:ext uri="{FF2B5EF4-FFF2-40B4-BE49-F238E27FC236}">
                <a16:creationId xmlns="" xmlns:a16="http://schemas.microsoft.com/office/drawing/2014/main" id="{592C8603-117C-452E-A019-E718E8171919}"/>
              </a:ext>
            </a:extLst>
          </p:cNvPr>
          <p:cNvPicPr>
            <a:picLocks noChangeAspect="1"/>
          </p:cNvPicPr>
          <p:nvPr/>
        </p:nvPicPr>
        <p:blipFill rotWithShape="1">
          <a:blip r:embed="rId4"/>
          <a:srcRect l="50716" t="37486" r="36212" b="49028"/>
          <a:stretch/>
        </p:blipFill>
        <p:spPr>
          <a:xfrm>
            <a:off x="787992" y="575106"/>
            <a:ext cx="1587038" cy="1248470"/>
          </a:xfrm>
          <a:prstGeom prst="rect">
            <a:avLst/>
          </a:prstGeom>
        </p:spPr>
      </p:pic>
      <p:cxnSp>
        <p:nvCxnSpPr>
          <p:cNvPr id="8" name="Straight Connector 7">
            <a:extLst>
              <a:ext uri="{FF2B5EF4-FFF2-40B4-BE49-F238E27FC236}">
                <a16:creationId xmlns="" xmlns:a16="http://schemas.microsoft.com/office/drawing/2014/main" id="{28F2D7F6-628D-4449-A6DD-33F37AA25E12}"/>
              </a:ext>
            </a:extLst>
          </p:cNvPr>
          <p:cNvCxnSpPr/>
          <p:nvPr/>
        </p:nvCxnSpPr>
        <p:spPr>
          <a:xfrm>
            <a:off x="2736233" y="2012267"/>
            <a:ext cx="6719534" cy="0"/>
          </a:xfrm>
          <a:prstGeom prst="line">
            <a:avLst/>
          </a:prstGeom>
          <a:ln w="57150"/>
        </p:spPr>
        <p:style>
          <a:lnRef idx="1">
            <a:schemeClr val="dk1"/>
          </a:lnRef>
          <a:fillRef idx="0">
            <a:schemeClr val="dk1"/>
          </a:fillRef>
          <a:effectRef idx="0">
            <a:schemeClr val="dk1"/>
          </a:effectRef>
          <a:fontRef idx="minor">
            <a:schemeClr val="tx1"/>
          </a:fontRef>
        </p:style>
      </p:cxnSp>
      <p:sp>
        <p:nvSpPr>
          <p:cNvPr id="2" name="TextBox 1">
            <a:extLst>
              <a:ext uri="{FF2B5EF4-FFF2-40B4-BE49-F238E27FC236}">
                <a16:creationId xmlns="" xmlns:a16="http://schemas.microsoft.com/office/drawing/2014/main" id="{AAD700CA-D42F-4174-827C-C7258CD9DAAA}"/>
              </a:ext>
            </a:extLst>
          </p:cNvPr>
          <p:cNvSpPr txBox="1"/>
          <p:nvPr/>
        </p:nvSpPr>
        <p:spPr>
          <a:xfrm>
            <a:off x="1016925" y="84401"/>
            <a:ext cx="117846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MANAGER</a:t>
            </a:r>
          </a:p>
        </p:txBody>
      </p:sp>
      <p:sp>
        <p:nvSpPr>
          <p:cNvPr id="9" name="TextBox 8">
            <a:extLst>
              <a:ext uri="{FF2B5EF4-FFF2-40B4-BE49-F238E27FC236}">
                <a16:creationId xmlns="" xmlns:a16="http://schemas.microsoft.com/office/drawing/2014/main" id="{A6549C95-754B-4E10-8C44-81253E205F4F}"/>
              </a:ext>
            </a:extLst>
          </p:cNvPr>
          <p:cNvSpPr txBox="1"/>
          <p:nvPr/>
        </p:nvSpPr>
        <p:spPr>
          <a:xfrm>
            <a:off x="10030803" y="730852"/>
            <a:ext cx="83542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AGENT</a:t>
            </a:r>
          </a:p>
        </p:txBody>
      </p:sp>
      <p:sp>
        <p:nvSpPr>
          <p:cNvPr id="21" name="TextBox 20">
            <a:extLst>
              <a:ext uri="{FF2B5EF4-FFF2-40B4-BE49-F238E27FC236}">
                <a16:creationId xmlns="" xmlns:a16="http://schemas.microsoft.com/office/drawing/2014/main" id="{DCDD2ECB-2858-4780-9B70-47C51B146701}"/>
              </a:ext>
            </a:extLst>
          </p:cNvPr>
          <p:cNvSpPr txBox="1"/>
          <p:nvPr/>
        </p:nvSpPr>
        <p:spPr>
          <a:xfrm>
            <a:off x="10238647" y="2146357"/>
            <a:ext cx="513282"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rPr>
              <a:t>R2</a:t>
            </a:r>
          </a:p>
        </p:txBody>
      </p:sp>
      <p:sp>
        <p:nvSpPr>
          <p:cNvPr id="14" name="Rectangle 13">
            <a:extLst>
              <a:ext uri="{FF2B5EF4-FFF2-40B4-BE49-F238E27FC236}">
                <a16:creationId xmlns="" xmlns:a16="http://schemas.microsoft.com/office/drawing/2014/main" id="{02B9DDB4-5B9D-4F21-9A34-DC32C3C63573}"/>
              </a:ext>
            </a:extLst>
          </p:cNvPr>
          <p:cNvSpPr/>
          <p:nvPr/>
        </p:nvSpPr>
        <p:spPr>
          <a:xfrm>
            <a:off x="320943" y="3137116"/>
            <a:ext cx="11312257" cy="3032976"/>
          </a:xfrm>
          <a:prstGeom prst="rect">
            <a:avLst/>
          </a:prstGeom>
        </p:spPr>
        <p:style>
          <a:lnRef idx="2">
            <a:schemeClr val="accent6"/>
          </a:lnRef>
          <a:fillRef idx="1">
            <a:schemeClr val="lt1"/>
          </a:fillRef>
          <a:effectRef idx="0">
            <a:schemeClr val="accent6"/>
          </a:effectRef>
          <a:fontRef idx="minor">
            <a:schemeClr val="dk1"/>
          </a:fontRef>
        </p:style>
        <p:txBody>
          <a:bodyPr rtlCol="0" anchor="t"/>
          <a:lstStyle/>
          <a:p>
            <a:r>
              <a:rPr lang="en-US" sz="1600" dirty="0">
                <a:solidFill>
                  <a:schemeClr val="tx1"/>
                </a:solidFill>
              </a:rPr>
              <a:t>MIBs (management information base) allow the SNMP manager to request very specific types of information from the agent.</a:t>
            </a:r>
          </a:p>
          <a:p>
            <a:endParaRPr lang="en-US" sz="1600" dirty="0">
              <a:solidFill>
                <a:schemeClr val="tx1"/>
              </a:solidFill>
            </a:endParaRPr>
          </a:p>
          <a:p>
            <a:r>
              <a:rPr lang="en-US" sz="1600" dirty="0">
                <a:solidFill>
                  <a:schemeClr val="tx1"/>
                </a:solidFill>
              </a:rPr>
              <a:t>A manager might want to know the status of an OSPF neighbor adjacency between two devices. They can create an icon that references the IP address of the agent as the device that will provide the status of the OSPF neighbor state. This is NOT the IP address of the agent’s OSPF neighbor. The IP address listed in the first tab of the SNMP icon represents the source of the information that the manager wants.</a:t>
            </a:r>
          </a:p>
          <a:p>
            <a:endParaRPr lang="en-US" sz="1600" dirty="0">
              <a:solidFill>
                <a:schemeClr val="tx1"/>
              </a:solidFill>
            </a:endParaRPr>
          </a:p>
          <a:p>
            <a:r>
              <a:rPr lang="en-US" sz="1600" dirty="0">
                <a:solidFill>
                  <a:schemeClr val="tx1"/>
                </a:solidFill>
              </a:rPr>
              <a:t>The manager must have the right SNMP credentials and access to extract information from the agent in order for this to work (SNMPv2 or SNMPv3 rights, as well as permitted traffic).</a:t>
            </a:r>
          </a:p>
          <a:p>
            <a:endParaRPr lang="en-US" sz="1600" dirty="0">
              <a:solidFill>
                <a:schemeClr val="tx1"/>
              </a:solidFill>
            </a:endParaRPr>
          </a:p>
          <a:p>
            <a:r>
              <a:rPr lang="en-US" sz="1600" dirty="0">
                <a:solidFill>
                  <a:schemeClr val="tx1"/>
                </a:solidFill>
              </a:rPr>
              <a:t>By right-clicking the agent’s icon, you can click on a menu option called tools and then MIB </a:t>
            </a:r>
            <a:r>
              <a:rPr lang="en-US" sz="1600" dirty="0" smtClean="0">
                <a:solidFill>
                  <a:schemeClr val="tx1"/>
                </a:solidFill>
              </a:rPr>
              <a:t>browser which allows you to search for MIB codes to use within your SNMP platform.</a:t>
            </a:r>
            <a:endParaRPr lang="en-US" sz="1600" dirty="0">
              <a:solidFill>
                <a:schemeClr val="tx1"/>
              </a:solidFill>
            </a:endParaRPr>
          </a:p>
          <a:p>
            <a:endParaRPr lang="en-US" sz="1600" dirty="0">
              <a:solidFill>
                <a:schemeClr val="tx1"/>
              </a:solidFill>
            </a:endParaRPr>
          </a:p>
          <a:p>
            <a:endParaRPr lang="en-US" sz="1600" dirty="0">
              <a:solidFill>
                <a:schemeClr val="tx1"/>
              </a:solidFill>
            </a:endParaRPr>
          </a:p>
          <a:p>
            <a:r>
              <a:rPr lang="en-US" sz="1600" dirty="0">
                <a:solidFill>
                  <a:schemeClr val="tx1"/>
                </a:solidFill>
              </a:rPr>
              <a:t> </a:t>
            </a:r>
          </a:p>
        </p:txBody>
      </p:sp>
    </p:spTree>
    <p:extLst>
      <p:ext uri="{BB962C8B-B14F-4D97-AF65-F5344CB8AC3E}">
        <p14:creationId xmlns:p14="http://schemas.microsoft.com/office/powerpoint/2010/main" val="38239393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 xmlns:a16="http://schemas.microsoft.com/office/drawing/2014/main" id="{9A4EE6B9-1787-497E-BB8B-6D6CFD85A378}"/>
              </a:ext>
            </a:extLst>
          </p:cNvPr>
          <p:cNvSpPr/>
          <p:nvPr/>
        </p:nvSpPr>
        <p:spPr>
          <a:xfrm>
            <a:off x="294860" y="44169"/>
            <a:ext cx="11757440" cy="348421"/>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t"/>
          <a:lstStyle/>
          <a:p>
            <a:r>
              <a:rPr lang="en-US" sz="2000" dirty="0">
                <a:solidFill>
                  <a:schemeClr val="tx1"/>
                </a:solidFill>
              </a:rPr>
              <a:t>When you right-click on an </a:t>
            </a:r>
            <a:r>
              <a:rPr lang="en-US" sz="2000" dirty="0" err="1">
                <a:solidFill>
                  <a:schemeClr val="tx1"/>
                </a:solidFill>
              </a:rPr>
              <a:t>SNMPc</a:t>
            </a:r>
            <a:r>
              <a:rPr lang="en-US" sz="2000" dirty="0">
                <a:solidFill>
                  <a:schemeClr val="tx1"/>
                </a:solidFill>
              </a:rPr>
              <a:t> icon, you can get to the MIB browser by selecting TOOLS &gt; MIB BROWSER.</a:t>
            </a:r>
          </a:p>
          <a:p>
            <a:endParaRPr lang="en-US" sz="2000" dirty="0">
              <a:solidFill>
                <a:schemeClr val="tx1"/>
              </a:solidFill>
            </a:endParaRPr>
          </a:p>
          <a:p>
            <a:r>
              <a:rPr lang="en-US" sz="2000" dirty="0">
                <a:solidFill>
                  <a:schemeClr val="tx1"/>
                </a:solidFill>
              </a:rPr>
              <a:t> </a:t>
            </a:r>
          </a:p>
        </p:txBody>
      </p:sp>
      <p:pic>
        <p:nvPicPr>
          <p:cNvPr id="3" name="Picture 2"/>
          <p:cNvPicPr>
            <a:picLocks noChangeAspect="1"/>
          </p:cNvPicPr>
          <p:nvPr/>
        </p:nvPicPr>
        <p:blipFill rotWithShape="1">
          <a:blip r:embed="rId2"/>
          <a:srcRect l="53229" t="29630" r="29687" b="31790"/>
          <a:stretch/>
        </p:blipFill>
        <p:spPr>
          <a:xfrm>
            <a:off x="2247900" y="800100"/>
            <a:ext cx="7277100" cy="5546570"/>
          </a:xfrm>
          <a:prstGeom prst="rect">
            <a:avLst/>
          </a:prstGeom>
        </p:spPr>
      </p:pic>
    </p:spTree>
    <p:extLst>
      <p:ext uri="{BB962C8B-B14F-4D97-AF65-F5344CB8AC3E}">
        <p14:creationId xmlns:p14="http://schemas.microsoft.com/office/powerpoint/2010/main" val="191708208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50833" t="45370" r="25521" b="11111"/>
          <a:stretch/>
        </p:blipFill>
        <p:spPr>
          <a:xfrm>
            <a:off x="2533650" y="697984"/>
            <a:ext cx="7748747" cy="4813099"/>
          </a:xfrm>
          <a:prstGeom prst="rect">
            <a:avLst/>
          </a:prstGeom>
        </p:spPr>
      </p:pic>
      <p:sp>
        <p:nvSpPr>
          <p:cNvPr id="13" name="Rectangle 12">
            <a:extLst>
              <a:ext uri="{FF2B5EF4-FFF2-40B4-BE49-F238E27FC236}">
                <a16:creationId xmlns="" xmlns:a16="http://schemas.microsoft.com/office/drawing/2014/main" id="{9A4EE6B9-1787-497E-BB8B-6D6CFD85A378}"/>
              </a:ext>
            </a:extLst>
          </p:cNvPr>
          <p:cNvSpPr/>
          <p:nvPr/>
        </p:nvSpPr>
        <p:spPr>
          <a:xfrm>
            <a:off x="294860" y="44169"/>
            <a:ext cx="11757440" cy="348421"/>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t"/>
          <a:lstStyle/>
          <a:p>
            <a:r>
              <a:rPr lang="en-US" sz="2000" dirty="0">
                <a:solidFill>
                  <a:schemeClr val="tx1"/>
                </a:solidFill>
              </a:rPr>
              <a:t>When you right-click on an </a:t>
            </a:r>
            <a:r>
              <a:rPr lang="en-US" sz="2000" dirty="0" err="1">
                <a:solidFill>
                  <a:schemeClr val="tx1"/>
                </a:solidFill>
              </a:rPr>
              <a:t>SNMPc</a:t>
            </a:r>
            <a:r>
              <a:rPr lang="en-US" sz="2000" dirty="0">
                <a:solidFill>
                  <a:schemeClr val="tx1"/>
                </a:solidFill>
              </a:rPr>
              <a:t> icon, you can get to the MIB browser by selecting TOOLS &gt; MIB BROWSER.</a:t>
            </a:r>
          </a:p>
          <a:p>
            <a:endParaRPr lang="en-US" sz="2000" dirty="0">
              <a:solidFill>
                <a:schemeClr val="tx1"/>
              </a:solidFill>
            </a:endParaRPr>
          </a:p>
          <a:p>
            <a:r>
              <a:rPr lang="en-US" sz="2000" dirty="0">
                <a:solidFill>
                  <a:schemeClr val="tx1"/>
                </a:solidFill>
              </a:rPr>
              <a:t> </a:t>
            </a:r>
          </a:p>
        </p:txBody>
      </p:sp>
      <p:sp>
        <p:nvSpPr>
          <p:cNvPr id="15" name="Rectangle 14">
            <a:extLst>
              <a:ext uri="{FF2B5EF4-FFF2-40B4-BE49-F238E27FC236}">
                <a16:creationId xmlns="" xmlns:a16="http://schemas.microsoft.com/office/drawing/2014/main" id="{FD774E39-C533-4D09-B5A5-C74A76438B5A}"/>
              </a:ext>
            </a:extLst>
          </p:cNvPr>
          <p:cNvSpPr/>
          <p:nvPr/>
        </p:nvSpPr>
        <p:spPr>
          <a:xfrm>
            <a:off x="2735969" y="5626549"/>
            <a:ext cx="7121439" cy="877463"/>
          </a:xfrm>
          <a:prstGeom prst="rect">
            <a:avLst/>
          </a:prstGeom>
        </p:spPr>
        <p:style>
          <a:lnRef idx="2">
            <a:schemeClr val="accent6"/>
          </a:lnRef>
          <a:fillRef idx="1">
            <a:schemeClr val="lt1"/>
          </a:fillRef>
          <a:effectRef idx="0">
            <a:schemeClr val="accent6"/>
          </a:effectRef>
          <a:fontRef idx="minor">
            <a:schemeClr val="dk1"/>
          </a:fontRef>
        </p:style>
        <p:txBody>
          <a:bodyPr rtlCol="0" anchor="t"/>
          <a:lstStyle/>
          <a:p>
            <a:r>
              <a:rPr lang="en-US" sz="1600" dirty="0">
                <a:solidFill>
                  <a:schemeClr val="tx1"/>
                </a:solidFill>
              </a:rPr>
              <a:t>The OID (orange arrow) is the actual code broken down into decimal positions based on its sub-categories. The MIB name (blue arrow) is a representation of that code that is easier for administrators to understand</a:t>
            </a:r>
            <a:r>
              <a:rPr lang="en-US" sz="1600" dirty="0" smtClean="0">
                <a:solidFill>
                  <a:schemeClr val="tx1"/>
                </a:solidFill>
              </a:rPr>
              <a:t>.</a:t>
            </a:r>
            <a:endParaRPr lang="en-US" sz="1600" dirty="0">
              <a:solidFill>
                <a:schemeClr val="tx1"/>
              </a:solidFill>
            </a:endParaRPr>
          </a:p>
          <a:p>
            <a:endParaRPr lang="en-US" sz="1600" dirty="0">
              <a:solidFill>
                <a:schemeClr val="tx1"/>
              </a:solidFill>
            </a:endParaRPr>
          </a:p>
          <a:p>
            <a:r>
              <a:rPr lang="en-US" sz="1600" dirty="0">
                <a:solidFill>
                  <a:schemeClr val="tx1"/>
                </a:solidFill>
              </a:rPr>
              <a:t> </a:t>
            </a:r>
          </a:p>
        </p:txBody>
      </p:sp>
      <p:sp>
        <p:nvSpPr>
          <p:cNvPr id="7" name="Arrow: Right 6">
            <a:extLst>
              <a:ext uri="{FF2B5EF4-FFF2-40B4-BE49-F238E27FC236}">
                <a16:creationId xmlns="" xmlns:a16="http://schemas.microsoft.com/office/drawing/2014/main" id="{27C514DC-5B22-4890-B700-2B08BC3C7AC9}"/>
              </a:ext>
            </a:extLst>
          </p:cNvPr>
          <p:cNvSpPr/>
          <p:nvPr/>
        </p:nvSpPr>
        <p:spPr>
          <a:xfrm rot="5400000" flipH="1">
            <a:off x="6808597" y="4713546"/>
            <a:ext cx="1476017" cy="34998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Arrow: Right 15">
            <a:extLst>
              <a:ext uri="{FF2B5EF4-FFF2-40B4-BE49-F238E27FC236}">
                <a16:creationId xmlns="" xmlns:a16="http://schemas.microsoft.com/office/drawing/2014/main" id="{5DD6DA0B-7DDB-4AEA-8BE2-6AF48F7AB1C6}"/>
              </a:ext>
            </a:extLst>
          </p:cNvPr>
          <p:cNvSpPr/>
          <p:nvPr/>
        </p:nvSpPr>
        <p:spPr>
          <a:xfrm rot="5400000" flipH="1">
            <a:off x="3548175" y="4844023"/>
            <a:ext cx="1232158" cy="332892"/>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 xmlns:a16="http://schemas.microsoft.com/office/drawing/2014/main" id="{C715A776-F455-4555-8081-5C7224832BDB}"/>
              </a:ext>
            </a:extLst>
          </p:cNvPr>
          <p:cNvSpPr/>
          <p:nvPr/>
        </p:nvSpPr>
        <p:spPr>
          <a:xfrm>
            <a:off x="117060" y="1385118"/>
            <a:ext cx="2092740" cy="3402782"/>
          </a:xfrm>
          <a:prstGeom prst="rect">
            <a:avLst/>
          </a:prstGeom>
        </p:spPr>
        <p:style>
          <a:lnRef idx="2">
            <a:schemeClr val="accent6"/>
          </a:lnRef>
          <a:fillRef idx="1">
            <a:schemeClr val="lt1"/>
          </a:fillRef>
          <a:effectRef idx="0">
            <a:schemeClr val="accent6"/>
          </a:effectRef>
          <a:fontRef idx="minor">
            <a:schemeClr val="dk1"/>
          </a:fontRef>
        </p:style>
        <p:txBody>
          <a:bodyPr rtlCol="0" anchor="t"/>
          <a:lstStyle/>
          <a:p>
            <a:r>
              <a:rPr lang="en-US" sz="1600" dirty="0">
                <a:solidFill>
                  <a:schemeClr val="tx1"/>
                </a:solidFill>
              </a:rPr>
              <a:t>These are the top-level categories of the trees you can expand within the MIB browser. The OSPF neighbor state could be found under:</a:t>
            </a:r>
          </a:p>
          <a:p>
            <a:endParaRPr lang="en-US" sz="1600" dirty="0">
              <a:solidFill>
                <a:schemeClr val="tx1"/>
              </a:solidFill>
            </a:endParaRPr>
          </a:p>
          <a:p>
            <a:r>
              <a:rPr lang="en-US" sz="1600" dirty="0" err="1">
                <a:solidFill>
                  <a:schemeClr val="tx1"/>
                </a:solidFill>
              </a:rPr>
              <a:t>Mgmt</a:t>
            </a:r>
            <a:r>
              <a:rPr lang="en-US" sz="1600" dirty="0">
                <a:solidFill>
                  <a:schemeClr val="tx1"/>
                </a:solidFill>
              </a:rPr>
              <a:t> &gt; </a:t>
            </a:r>
            <a:r>
              <a:rPr lang="en-US" sz="1600" dirty="0" err="1">
                <a:solidFill>
                  <a:schemeClr val="tx1"/>
                </a:solidFill>
              </a:rPr>
              <a:t>ospf</a:t>
            </a:r>
            <a:r>
              <a:rPr lang="en-US" sz="1600" dirty="0">
                <a:solidFill>
                  <a:schemeClr val="tx1"/>
                </a:solidFill>
              </a:rPr>
              <a:t> &gt; </a:t>
            </a:r>
            <a:r>
              <a:rPr lang="en-US" sz="1600" dirty="0" err="1">
                <a:solidFill>
                  <a:schemeClr val="tx1"/>
                </a:solidFill>
              </a:rPr>
              <a:t>ospf</a:t>
            </a:r>
            <a:r>
              <a:rPr lang="en-US" sz="1600" dirty="0">
                <a:solidFill>
                  <a:schemeClr val="tx1"/>
                </a:solidFill>
              </a:rPr>
              <a:t> neighbor table &gt; </a:t>
            </a:r>
            <a:r>
              <a:rPr lang="en-US" sz="1600" dirty="0" err="1">
                <a:solidFill>
                  <a:schemeClr val="tx1"/>
                </a:solidFill>
              </a:rPr>
              <a:t>ospf</a:t>
            </a:r>
            <a:r>
              <a:rPr lang="en-US" sz="1600" dirty="0">
                <a:solidFill>
                  <a:schemeClr val="tx1"/>
                </a:solidFill>
              </a:rPr>
              <a:t> neighbor state</a:t>
            </a:r>
          </a:p>
          <a:p>
            <a:endParaRPr lang="en-US" sz="1600" dirty="0">
              <a:solidFill>
                <a:schemeClr val="tx1"/>
              </a:solidFill>
            </a:endParaRPr>
          </a:p>
          <a:p>
            <a:r>
              <a:rPr lang="en-US" sz="1600" dirty="0">
                <a:solidFill>
                  <a:schemeClr val="tx1"/>
                </a:solidFill>
              </a:rPr>
              <a:t>*some MIBs options are abbreviated*</a:t>
            </a:r>
          </a:p>
          <a:p>
            <a:endParaRPr lang="en-US" sz="1600" dirty="0">
              <a:solidFill>
                <a:schemeClr val="tx1"/>
              </a:solidFill>
            </a:endParaRPr>
          </a:p>
          <a:p>
            <a:r>
              <a:rPr lang="en-US" sz="1600" dirty="0">
                <a:solidFill>
                  <a:schemeClr val="tx1"/>
                </a:solidFill>
              </a:rPr>
              <a:t> </a:t>
            </a:r>
          </a:p>
        </p:txBody>
      </p:sp>
      <p:sp>
        <p:nvSpPr>
          <p:cNvPr id="18" name="Arrow: Right 17">
            <a:extLst>
              <a:ext uri="{FF2B5EF4-FFF2-40B4-BE49-F238E27FC236}">
                <a16:creationId xmlns="" xmlns:a16="http://schemas.microsoft.com/office/drawing/2014/main" id="{9F85B012-AD98-438E-A75B-F05128C5EE46}"/>
              </a:ext>
            </a:extLst>
          </p:cNvPr>
          <p:cNvSpPr/>
          <p:nvPr/>
        </p:nvSpPr>
        <p:spPr>
          <a:xfrm>
            <a:off x="2209800" y="2282405"/>
            <a:ext cx="685800" cy="270295"/>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41726354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p:cNvPicPr>
            <a:picLocks noChangeAspect="1"/>
          </p:cNvPicPr>
          <p:nvPr/>
        </p:nvPicPr>
        <p:blipFill rotWithShape="1">
          <a:blip r:embed="rId2"/>
          <a:srcRect l="61720" t="47125" r="22248" b="9083"/>
          <a:stretch/>
        </p:blipFill>
        <p:spPr>
          <a:xfrm>
            <a:off x="276720" y="990035"/>
            <a:ext cx="5522182" cy="4242365"/>
          </a:xfrm>
          <a:prstGeom prst="rect">
            <a:avLst/>
          </a:prstGeom>
        </p:spPr>
      </p:pic>
      <p:sp>
        <p:nvSpPr>
          <p:cNvPr id="22" name="TextBox 21"/>
          <p:cNvSpPr txBox="1"/>
          <p:nvPr/>
        </p:nvSpPr>
        <p:spPr>
          <a:xfrm>
            <a:off x="426621" y="5158204"/>
            <a:ext cx="5222380" cy="923330"/>
          </a:xfrm>
          <a:prstGeom prst="rect">
            <a:avLst/>
          </a:prstGeom>
          <a:noFill/>
        </p:spPr>
        <p:txBody>
          <a:bodyPr wrap="square" rtlCol="0">
            <a:spAutoFit/>
          </a:bodyPr>
          <a:lstStyle/>
          <a:p>
            <a:pPr algn="ctr"/>
            <a:r>
              <a:rPr lang="en-US" dirty="0" smtClean="0"/>
              <a:t>Use the menu-tree to find the MIB you want. In this case we want an to check for an OSPF neighbor, so go to </a:t>
            </a:r>
            <a:r>
              <a:rPr lang="en-US" dirty="0" err="1" smtClean="0"/>
              <a:t>Mgmt</a:t>
            </a:r>
            <a:r>
              <a:rPr lang="en-US" dirty="0" smtClean="0"/>
              <a:t> &gt; </a:t>
            </a:r>
            <a:r>
              <a:rPr lang="en-US" dirty="0" err="1" smtClean="0"/>
              <a:t>ospf</a:t>
            </a:r>
            <a:r>
              <a:rPr lang="en-US" dirty="0" smtClean="0"/>
              <a:t> &gt; </a:t>
            </a:r>
            <a:r>
              <a:rPr lang="en-US" dirty="0" err="1" smtClean="0"/>
              <a:t>ospfNbrTable</a:t>
            </a:r>
            <a:r>
              <a:rPr lang="en-US" dirty="0" smtClean="0"/>
              <a:t> &gt; </a:t>
            </a:r>
            <a:r>
              <a:rPr lang="en-US" dirty="0" err="1" smtClean="0"/>
              <a:t>ospfNbrState</a:t>
            </a:r>
            <a:endParaRPr lang="en-US" dirty="0"/>
          </a:p>
        </p:txBody>
      </p:sp>
      <p:pic>
        <p:nvPicPr>
          <p:cNvPr id="23" name="Picture 22"/>
          <p:cNvPicPr>
            <a:picLocks noChangeAspect="1"/>
          </p:cNvPicPr>
          <p:nvPr/>
        </p:nvPicPr>
        <p:blipFill rotWithShape="1">
          <a:blip r:embed="rId3"/>
          <a:srcRect l="66261" t="46636" r="11445" b="9083"/>
          <a:stretch/>
        </p:blipFill>
        <p:spPr>
          <a:xfrm>
            <a:off x="5887812" y="1796959"/>
            <a:ext cx="6174950" cy="4032341"/>
          </a:xfrm>
          <a:prstGeom prst="rect">
            <a:avLst/>
          </a:prstGeom>
        </p:spPr>
      </p:pic>
      <p:sp>
        <p:nvSpPr>
          <p:cNvPr id="14" name="Down Arrow 13"/>
          <p:cNvSpPr/>
          <p:nvPr/>
        </p:nvSpPr>
        <p:spPr>
          <a:xfrm>
            <a:off x="9026087" y="1485900"/>
            <a:ext cx="333812" cy="8763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p:cNvSpPr txBox="1"/>
          <p:nvPr/>
        </p:nvSpPr>
        <p:spPr>
          <a:xfrm>
            <a:off x="6048092" y="285571"/>
            <a:ext cx="5955989" cy="1200329"/>
          </a:xfrm>
          <a:prstGeom prst="rect">
            <a:avLst/>
          </a:prstGeom>
          <a:noFill/>
        </p:spPr>
        <p:txBody>
          <a:bodyPr wrap="none" rtlCol="0">
            <a:spAutoFit/>
          </a:bodyPr>
          <a:lstStyle/>
          <a:p>
            <a:pPr algn="ctr"/>
            <a:r>
              <a:rPr lang="en-US" dirty="0" smtClean="0"/>
              <a:t>Once you have highlighted the MIB you want (</a:t>
            </a:r>
            <a:r>
              <a:rPr lang="en-US" dirty="0" err="1" smtClean="0"/>
              <a:t>ospfNbrState</a:t>
            </a:r>
            <a:r>
              <a:rPr lang="en-US" dirty="0" smtClean="0"/>
              <a:t>) </a:t>
            </a:r>
          </a:p>
          <a:p>
            <a:pPr algn="ctr"/>
            <a:r>
              <a:rPr lang="en-US" dirty="0" smtClean="0"/>
              <a:t>click on “get”. </a:t>
            </a:r>
          </a:p>
          <a:p>
            <a:pPr algn="ctr"/>
            <a:r>
              <a:rPr lang="en-US" dirty="0" smtClean="0"/>
              <a:t>NOTE: You must have SNMP credentials established to extract</a:t>
            </a:r>
          </a:p>
          <a:p>
            <a:pPr algn="ctr"/>
            <a:r>
              <a:rPr lang="en-US" dirty="0"/>
              <a:t>i</a:t>
            </a:r>
            <a:r>
              <a:rPr lang="en-US" dirty="0" smtClean="0"/>
              <a:t>nformation this way. It will not work with just ICMP.</a:t>
            </a:r>
            <a:endParaRPr lang="en-US" dirty="0"/>
          </a:p>
        </p:txBody>
      </p:sp>
    </p:spTree>
    <p:extLst>
      <p:ext uri="{BB962C8B-B14F-4D97-AF65-F5344CB8AC3E}">
        <p14:creationId xmlns:p14="http://schemas.microsoft.com/office/powerpoint/2010/main" val="226481514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6" descr="C:\Users\ecoffey\AppData\Local\Temp\Rar$DRa1.653\30059_Device_laptop_3145_unreachable_256.png">
            <a:extLst>
              <a:ext uri="{FF2B5EF4-FFF2-40B4-BE49-F238E27FC236}">
                <a16:creationId xmlns="" xmlns:a16="http://schemas.microsoft.com/office/drawing/2014/main" id="{5F57B4F3-5C38-4890-82E2-0546ABB294C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0443" y="1198026"/>
            <a:ext cx="2682582" cy="268258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 xmlns:a16="http://schemas.microsoft.com/office/drawing/2014/main" id="{A20CFC50-22C9-40C4-90E5-40A9AE0CB8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54167" y="2623100"/>
            <a:ext cx="1985495" cy="1304550"/>
          </a:xfrm>
          <a:prstGeom prst="rect">
            <a:avLst/>
          </a:prstGeom>
        </p:spPr>
      </p:pic>
      <p:cxnSp>
        <p:nvCxnSpPr>
          <p:cNvPr id="8" name="Straight Connector 7">
            <a:extLst>
              <a:ext uri="{FF2B5EF4-FFF2-40B4-BE49-F238E27FC236}">
                <a16:creationId xmlns="" xmlns:a16="http://schemas.microsoft.com/office/drawing/2014/main" id="{28F2D7F6-628D-4449-A6DD-33F37AA25E12}"/>
              </a:ext>
            </a:extLst>
          </p:cNvPr>
          <p:cNvCxnSpPr/>
          <p:nvPr/>
        </p:nvCxnSpPr>
        <p:spPr>
          <a:xfrm>
            <a:off x="2634633" y="3015567"/>
            <a:ext cx="6719534" cy="0"/>
          </a:xfrm>
          <a:prstGeom prst="line">
            <a:avLst/>
          </a:prstGeom>
          <a:ln w="57150"/>
        </p:spPr>
        <p:style>
          <a:lnRef idx="1">
            <a:schemeClr val="dk1"/>
          </a:lnRef>
          <a:fillRef idx="0">
            <a:schemeClr val="dk1"/>
          </a:fillRef>
          <a:effectRef idx="0">
            <a:schemeClr val="dk1"/>
          </a:effectRef>
          <a:fontRef idx="minor">
            <a:schemeClr val="tx1"/>
          </a:fontRef>
        </p:style>
      </p:cxnSp>
      <p:sp>
        <p:nvSpPr>
          <p:cNvPr id="2" name="TextBox 1">
            <a:extLst>
              <a:ext uri="{FF2B5EF4-FFF2-40B4-BE49-F238E27FC236}">
                <a16:creationId xmlns="" xmlns:a16="http://schemas.microsoft.com/office/drawing/2014/main" id="{AAD700CA-D42F-4174-827C-C7258CD9DAAA}"/>
              </a:ext>
            </a:extLst>
          </p:cNvPr>
          <p:cNvSpPr txBox="1"/>
          <p:nvPr/>
        </p:nvSpPr>
        <p:spPr>
          <a:xfrm>
            <a:off x="915325" y="1087701"/>
            <a:ext cx="1178464" cy="369332"/>
          </a:xfrm>
          <a:prstGeom prst="rect">
            <a:avLst/>
          </a:prstGeom>
          <a:noFill/>
        </p:spPr>
        <p:txBody>
          <a:bodyPr wrap="none" rtlCol="0">
            <a:spAutoFit/>
          </a:bodyPr>
          <a:lstStyle/>
          <a:p>
            <a:r>
              <a:rPr lang="en-US" dirty="0"/>
              <a:t>MANAGER</a:t>
            </a:r>
          </a:p>
        </p:txBody>
      </p:sp>
      <p:sp>
        <p:nvSpPr>
          <p:cNvPr id="9" name="TextBox 8">
            <a:extLst>
              <a:ext uri="{FF2B5EF4-FFF2-40B4-BE49-F238E27FC236}">
                <a16:creationId xmlns="" xmlns:a16="http://schemas.microsoft.com/office/drawing/2014/main" id="{A6549C95-754B-4E10-8C44-81253E205F4F}"/>
              </a:ext>
            </a:extLst>
          </p:cNvPr>
          <p:cNvSpPr txBox="1"/>
          <p:nvPr/>
        </p:nvSpPr>
        <p:spPr>
          <a:xfrm>
            <a:off x="9276212" y="1955803"/>
            <a:ext cx="2063450" cy="646331"/>
          </a:xfrm>
          <a:prstGeom prst="rect">
            <a:avLst/>
          </a:prstGeom>
          <a:noFill/>
        </p:spPr>
        <p:txBody>
          <a:bodyPr wrap="none" rtlCol="0">
            <a:spAutoFit/>
          </a:bodyPr>
          <a:lstStyle/>
          <a:p>
            <a:pPr algn="ctr"/>
            <a:r>
              <a:rPr lang="en-US" dirty="0" smtClean="0"/>
              <a:t>AGENT</a:t>
            </a:r>
          </a:p>
          <a:p>
            <a:pPr algn="ctr"/>
            <a:r>
              <a:rPr lang="en-US" dirty="0" smtClean="0"/>
              <a:t>“TEST 26-A OBJECT”</a:t>
            </a:r>
            <a:endParaRPr lang="en-US" dirty="0"/>
          </a:p>
        </p:txBody>
      </p:sp>
      <p:sp>
        <p:nvSpPr>
          <p:cNvPr id="3" name="Arrow: Right 2">
            <a:extLst>
              <a:ext uri="{FF2B5EF4-FFF2-40B4-BE49-F238E27FC236}">
                <a16:creationId xmlns="" xmlns:a16="http://schemas.microsoft.com/office/drawing/2014/main" id="{59FDBCE2-15B4-48CB-99FC-F87099CB0BFF}"/>
              </a:ext>
            </a:extLst>
          </p:cNvPr>
          <p:cNvSpPr/>
          <p:nvPr/>
        </p:nvSpPr>
        <p:spPr>
          <a:xfrm>
            <a:off x="2987736" y="1814537"/>
            <a:ext cx="2110154" cy="25629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Box 17">
            <a:extLst>
              <a:ext uri="{FF2B5EF4-FFF2-40B4-BE49-F238E27FC236}">
                <a16:creationId xmlns="" xmlns:a16="http://schemas.microsoft.com/office/drawing/2014/main" id="{8448C68A-15EC-445E-9E1A-F3F001787E20}"/>
              </a:ext>
            </a:extLst>
          </p:cNvPr>
          <p:cNvSpPr txBox="1"/>
          <p:nvPr/>
        </p:nvSpPr>
        <p:spPr>
          <a:xfrm>
            <a:off x="824762" y="3742984"/>
            <a:ext cx="1293944" cy="369332"/>
          </a:xfrm>
          <a:prstGeom prst="rect">
            <a:avLst/>
          </a:prstGeom>
          <a:noFill/>
        </p:spPr>
        <p:txBody>
          <a:bodyPr wrap="none" rtlCol="0">
            <a:spAutoFit/>
          </a:bodyPr>
          <a:lstStyle/>
          <a:p>
            <a:r>
              <a:rPr lang="en-US" dirty="0" smtClean="0"/>
              <a:t>22.17.17.30</a:t>
            </a:r>
            <a:endParaRPr lang="en-US" dirty="0"/>
          </a:p>
        </p:txBody>
      </p:sp>
      <p:sp>
        <p:nvSpPr>
          <p:cNvPr id="19" name="Speech Bubble: Rectangle 18">
            <a:extLst>
              <a:ext uri="{FF2B5EF4-FFF2-40B4-BE49-F238E27FC236}">
                <a16:creationId xmlns="" xmlns:a16="http://schemas.microsoft.com/office/drawing/2014/main" id="{9DEFE4B8-C319-47C1-9BBC-CA6981EA222D}"/>
              </a:ext>
            </a:extLst>
          </p:cNvPr>
          <p:cNvSpPr/>
          <p:nvPr/>
        </p:nvSpPr>
        <p:spPr>
          <a:xfrm>
            <a:off x="5221839" y="853895"/>
            <a:ext cx="2520389" cy="1425073"/>
          </a:xfrm>
          <a:prstGeom prst="wedge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THE PASSWORD IS </a:t>
            </a:r>
            <a:r>
              <a:rPr lang="en-US" sz="1600" dirty="0" smtClean="0">
                <a:solidFill>
                  <a:schemeClr val="tx1"/>
                </a:solidFill>
              </a:rPr>
              <a:t>NETOPS1 SEND </a:t>
            </a:r>
            <a:r>
              <a:rPr lang="en-US" sz="1600" dirty="0">
                <a:solidFill>
                  <a:schemeClr val="tx1"/>
                </a:solidFill>
              </a:rPr>
              <a:t>ME THE A RESPONSE TO MY POLL FOR </a:t>
            </a:r>
            <a:r>
              <a:rPr lang="en-US" sz="1600" dirty="0" smtClean="0">
                <a:solidFill>
                  <a:schemeClr val="tx1"/>
                </a:solidFill>
              </a:rPr>
              <a:t>INFORMATION THAT MATCHES THIS MIB CODE</a:t>
            </a:r>
            <a:endParaRPr lang="en-US" sz="1600" dirty="0">
              <a:solidFill>
                <a:schemeClr val="tx1"/>
              </a:solidFill>
            </a:endParaRPr>
          </a:p>
        </p:txBody>
      </p:sp>
      <p:sp>
        <p:nvSpPr>
          <p:cNvPr id="22" name="TextBox 21">
            <a:extLst>
              <a:ext uri="{FF2B5EF4-FFF2-40B4-BE49-F238E27FC236}">
                <a16:creationId xmlns="" xmlns:a16="http://schemas.microsoft.com/office/drawing/2014/main" id="{E7E1620C-6B21-47F3-9F86-740B9E13DC0B}"/>
              </a:ext>
            </a:extLst>
          </p:cNvPr>
          <p:cNvSpPr txBox="1"/>
          <p:nvPr/>
        </p:nvSpPr>
        <p:spPr>
          <a:xfrm>
            <a:off x="3496514" y="1527561"/>
            <a:ext cx="997389" cy="369332"/>
          </a:xfrm>
          <a:prstGeom prst="rect">
            <a:avLst/>
          </a:prstGeom>
          <a:noFill/>
        </p:spPr>
        <p:txBody>
          <a:bodyPr wrap="none" rtlCol="0">
            <a:spAutoFit/>
          </a:bodyPr>
          <a:lstStyle/>
          <a:p>
            <a:r>
              <a:rPr lang="en-US" dirty="0"/>
              <a:t>UDP 161</a:t>
            </a:r>
          </a:p>
        </p:txBody>
      </p:sp>
      <p:sp>
        <p:nvSpPr>
          <p:cNvPr id="25" name="TextBox 24">
            <a:extLst>
              <a:ext uri="{FF2B5EF4-FFF2-40B4-BE49-F238E27FC236}">
                <a16:creationId xmlns="" xmlns:a16="http://schemas.microsoft.com/office/drawing/2014/main" id="{8448C68A-15EC-445E-9E1A-F3F001787E20}"/>
              </a:ext>
            </a:extLst>
          </p:cNvPr>
          <p:cNvSpPr txBox="1"/>
          <p:nvPr/>
        </p:nvSpPr>
        <p:spPr>
          <a:xfrm>
            <a:off x="9805225" y="3936347"/>
            <a:ext cx="1176925" cy="369332"/>
          </a:xfrm>
          <a:prstGeom prst="rect">
            <a:avLst/>
          </a:prstGeom>
          <a:noFill/>
        </p:spPr>
        <p:txBody>
          <a:bodyPr wrap="none" rtlCol="0">
            <a:spAutoFit/>
          </a:bodyPr>
          <a:lstStyle/>
          <a:p>
            <a:r>
              <a:rPr lang="en-US" dirty="0" smtClean="0"/>
              <a:t>22.17.17.1</a:t>
            </a:r>
            <a:endParaRPr lang="en-US" dirty="0"/>
          </a:p>
        </p:txBody>
      </p:sp>
      <p:pic>
        <p:nvPicPr>
          <p:cNvPr id="27" name="Picture 26"/>
          <p:cNvPicPr>
            <a:picLocks noChangeAspect="1"/>
          </p:cNvPicPr>
          <p:nvPr/>
        </p:nvPicPr>
        <p:blipFill rotWithShape="1">
          <a:blip r:embed="rId4"/>
          <a:srcRect l="54792" t="37647" r="41270" b="51926"/>
          <a:stretch/>
        </p:blipFill>
        <p:spPr>
          <a:xfrm>
            <a:off x="716392" y="1605877"/>
            <a:ext cx="1551336" cy="1130253"/>
          </a:xfrm>
          <a:prstGeom prst="rect">
            <a:avLst/>
          </a:prstGeom>
        </p:spPr>
      </p:pic>
      <p:sp>
        <p:nvSpPr>
          <p:cNvPr id="28" name="Arrow: Right 2">
            <a:extLst>
              <a:ext uri="{FF2B5EF4-FFF2-40B4-BE49-F238E27FC236}">
                <a16:creationId xmlns="" xmlns:a16="http://schemas.microsoft.com/office/drawing/2014/main" id="{59FDBCE2-15B4-48CB-99FC-F87099CB0BFF}"/>
              </a:ext>
            </a:extLst>
          </p:cNvPr>
          <p:cNvSpPr/>
          <p:nvPr/>
        </p:nvSpPr>
        <p:spPr>
          <a:xfrm flipH="1">
            <a:off x="7498742" y="3659021"/>
            <a:ext cx="1645258" cy="22158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TextBox 28">
            <a:extLst>
              <a:ext uri="{FF2B5EF4-FFF2-40B4-BE49-F238E27FC236}">
                <a16:creationId xmlns="" xmlns:a16="http://schemas.microsoft.com/office/drawing/2014/main" id="{E7E1620C-6B21-47F3-9F86-740B9E13DC0B}"/>
              </a:ext>
            </a:extLst>
          </p:cNvPr>
          <p:cNvSpPr txBox="1"/>
          <p:nvPr/>
        </p:nvSpPr>
        <p:spPr>
          <a:xfrm>
            <a:off x="7909267" y="3263422"/>
            <a:ext cx="997389" cy="369332"/>
          </a:xfrm>
          <a:prstGeom prst="rect">
            <a:avLst/>
          </a:prstGeom>
          <a:noFill/>
        </p:spPr>
        <p:txBody>
          <a:bodyPr wrap="none" rtlCol="0">
            <a:spAutoFit/>
          </a:bodyPr>
          <a:lstStyle/>
          <a:p>
            <a:r>
              <a:rPr lang="en-US" dirty="0"/>
              <a:t>UDP 161</a:t>
            </a:r>
          </a:p>
        </p:txBody>
      </p:sp>
      <p:sp>
        <p:nvSpPr>
          <p:cNvPr id="21" name="Speech Bubble: Rectangle 18">
            <a:extLst>
              <a:ext uri="{FF2B5EF4-FFF2-40B4-BE49-F238E27FC236}">
                <a16:creationId xmlns="" xmlns:a16="http://schemas.microsoft.com/office/drawing/2014/main" id="{9DEFE4B8-C319-47C1-9BBC-CA6981EA222D}"/>
              </a:ext>
            </a:extLst>
          </p:cNvPr>
          <p:cNvSpPr/>
          <p:nvPr/>
        </p:nvSpPr>
        <p:spPr>
          <a:xfrm>
            <a:off x="4823401" y="3306443"/>
            <a:ext cx="2520389" cy="1938657"/>
          </a:xfrm>
          <a:prstGeom prst="wedge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rPr>
              <a:t>YOUR READ-ONLY CREDENTIALS MATCH WAS I HAVE CONFIGURED SO HERE IS THE OSPF INFORMATION YOU REQUESTED WITH THAT MIB</a:t>
            </a:r>
            <a:endParaRPr lang="en-US" sz="1600" dirty="0">
              <a:solidFill>
                <a:schemeClr val="tx1"/>
              </a:solidFill>
            </a:endParaRPr>
          </a:p>
        </p:txBody>
      </p:sp>
    </p:spTree>
    <p:extLst>
      <p:ext uri="{BB962C8B-B14F-4D97-AF65-F5344CB8AC3E}">
        <p14:creationId xmlns:p14="http://schemas.microsoft.com/office/powerpoint/2010/main" val="211791346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23"/>
          <p:cNvSpPr txBox="1"/>
          <p:nvPr/>
        </p:nvSpPr>
        <p:spPr>
          <a:xfrm>
            <a:off x="2331453" y="387566"/>
            <a:ext cx="7975978" cy="369332"/>
          </a:xfrm>
          <a:prstGeom prst="rect">
            <a:avLst/>
          </a:prstGeom>
          <a:noFill/>
        </p:spPr>
        <p:txBody>
          <a:bodyPr wrap="square" rtlCol="0">
            <a:spAutoFit/>
          </a:bodyPr>
          <a:lstStyle/>
          <a:p>
            <a:r>
              <a:rPr lang="en-US" dirty="0" smtClean="0"/>
              <a:t>Right click the MIB code displayed to the left of the “</a:t>
            </a:r>
            <a:r>
              <a:rPr lang="en-US" dirty="0" err="1" smtClean="0"/>
              <a:t>Get”button</a:t>
            </a:r>
            <a:r>
              <a:rPr lang="en-US" dirty="0" smtClean="0"/>
              <a:t> and copy it.</a:t>
            </a:r>
          </a:p>
        </p:txBody>
      </p:sp>
      <p:pic>
        <p:nvPicPr>
          <p:cNvPr id="25" name="Picture 24"/>
          <p:cNvPicPr>
            <a:picLocks noChangeAspect="1"/>
          </p:cNvPicPr>
          <p:nvPr/>
        </p:nvPicPr>
        <p:blipFill rotWithShape="1">
          <a:blip r:embed="rId2"/>
          <a:srcRect l="66743" t="47859" r="12064" b="11284"/>
          <a:stretch/>
        </p:blipFill>
        <p:spPr>
          <a:xfrm>
            <a:off x="1859423" y="931224"/>
            <a:ext cx="8448008" cy="458057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7" name="Down Arrow 26"/>
          <p:cNvSpPr/>
          <p:nvPr/>
        </p:nvSpPr>
        <p:spPr>
          <a:xfrm>
            <a:off x="3658998" y="783407"/>
            <a:ext cx="239902" cy="613593"/>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p:cNvSpPr txBox="1"/>
          <p:nvPr/>
        </p:nvSpPr>
        <p:spPr>
          <a:xfrm>
            <a:off x="3143377" y="5686126"/>
            <a:ext cx="5880100" cy="369332"/>
          </a:xfrm>
          <a:prstGeom prst="rect">
            <a:avLst/>
          </a:prstGeom>
          <a:noFill/>
        </p:spPr>
        <p:txBody>
          <a:bodyPr wrap="square" rtlCol="0">
            <a:spAutoFit/>
          </a:bodyPr>
          <a:lstStyle/>
          <a:p>
            <a:pPr algn="ctr"/>
            <a:r>
              <a:rPr lang="en-US" dirty="0" smtClean="0"/>
              <a:t>Then exit the MIB Brower on go back to your </a:t>
            </a:r>
            <a:r>
              <a:rPr lang="en-US" dirty="0" err="1" smtClean="0"/>
              <a:t>SNMPc</a:t>
            </a:r>
            <a:r>
              <a:rPr lang="en-US" dirty="0" smtClean="0"/>
              <a:t> ICON</a:t>
            </a:r>
          </a:p>
        </p:txBody>
      </p:sp>
    </p:spTree>
    <p:extLst>
      <p:ext uri="{BB962C8B-B14F-4D97-AF65-F5344CB8AC3E}">
        <p14:creationId xmlns:p14="http://schemas.microsoft.com/office/powerpoint/2010/main" val="12351086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a:srcRect l="72936" t="41500" r="10413" b="10060"/>
          <a:stretch/>
        </p:blipFill>
        <p:spPr>
          <a:xfrm>
            <a:off x="2489199" y="346119"/>
            <a:ext cx="7516241" cy="6149656"/>
          </a:xfrm>
          <a:prstGeom prst="rect">
            <a:avLst/>
          </a:prstGeom>
        </p:spPr>
      </p:pic>
      <p:sp>
        <p:nvSpPr>
          <p:cNvPr id="10" name="TextBox 9"/>
          <p:cNvSpPr txBox="1"/>
          <p:nvPr/>
        </p:nvSpPr>
        <p:spPr>
          <a:xfrm>
            <a:off x="8403475" y="555944"/>
            <a:ext cx="3203929" cy="923330"/>
          </a:xfrm>
          <a:prstGeom prst="rect">
            <a:avLst/>
          </a:prstGeom>
          <a:noFill/>
        </p:spPr>
        <p:txBody>
          <a:bodyPr wrap="square" rtlCol="0">
            <a:spAutoFit/>
          </a:bodyPr>
          <a:lstStyle/>
          <a:p>
            <a:r>
              <a:rPr lang="en-US" dirty="0" smtClean="0"/>
              <a:t>Paste MIB code you just copied from the MIB browser into the Value field.</a:t>
            </a:r>
          </a:p>
        </p:txBody>
      </p:sp>
      <p:sp>
        <p:nvSpPr>
          <p:cNvPr id="11" name="Right Arrow 10"/>
          <p:cNvSpPr/>
          <p:nvPr/>
        </p:nvSpPr>
        <p:spPr>
          <a:xfrm rot="9087968">
            <a:off x="6288588" y="1226689"/>
            <a:ext cx="2130238" cy="334318"/>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211975" y="3154388"/>
            <a:ext cx="3203929" cy="1477328"/>
          </a:xfrm>
          <a:prstGeom prst="rect">
            <a:avLst/>
          </a:prstGeom>
          <a:noFill/>
        </p:spPr>
        <p:txBody>
          <a:bodyPr wrap="square" rtlCol="0">
            <a:spAutoFit/>
          </a:bodyPr>
          <a:lstStyle/>
          <a:p>
            <a:r>
              <a:rPr lang="en-US" dirty="0" smtClean="0"/>
              <a:t>Go back to your SNMP</a:t>
            </a:r>
          </a:p>
          <a:p>
            <a:r>
              <a:rPr lang="en-US" dirty="0" smtClean="0"/>
              <a:t>Icon and go to the</a:t>
            </a:r>
          </a:p>
          <a:p>
            <a:r>
              <a:rPr lang="en-US" dirty="0"/>
              <a:t>a</a:t>
            </a:r>
            <a:r>
              <a:rPr lang="en-US" dirty="0" smtClean="0"/>
              <a:t>ttributes tab. Highlight</a:t>
            </a:r>
          </a:p>
          <a:p>
            <a:r>
              <a:rPr lang="en-US" dirty="0"/>
              <a:t>t</a:t>
            </a:r>
            <a:r>
              <a:rPr lang="en-US" dirty="0" smtClean="0"/>
              <a:t>he “status variable”</a:t>
            </a:r>
          </a:p>
          <a:p>
            <a:r>
              <a:rPr lang="en-US" dirty="0" smtClean="0"/>
              <a:t>Option.</a:t>
            </a:r>
          </a:p>
        </p:txBody>
      </p:sp>
      <p:sp>
        <p:nvSpPr>
          <p:cNvPr id="18" name="Right Arrow 17"/>
          <p:cNvSpPr/>
          <p:nvPr/>
        </p:nvSpPr>
        <p:spPr>
          <a:xfrm>
            <a:off x="2362199" y="3995970"/>
            <a:ext cx="1332225" cy="334318"/>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7626520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rotWithShape="1">
          <a:blip r:embed="rId2"/>
          <a:srcRect l="70734" t="45232" r="18073" b="12721"/>
          <a:stretch/>
        </p:blipFill>
        <p:spPr>
          <a:xfrm>
            <a:off x="3136900" y="69225"/>
            <a:ext cx="6223000" cy="6575027"/>
          </a:xfrm>
          <a:prstGeom prst="rect">
            <a:avLst/>
          </a:prstGeom>
        </p:spPr>
      </p:pic>
      <p:sp>
        <p:nvSpPr>
          <p:cNvPr id="13" name="TextBox 12"/>
          <p:cNvSpPr txBox="1"/>
          <p:nvPr/>
        </p:nvSpPr>
        <p:spPr>
          <a:xfrm>
            <a:off x="-1871829" y="1925578"/>
            <a:ext cx="4927600" cy="2862322"/>
          </a:xfrm>
          <a:prstGeom prst="rect">
            <a:avLst/>
          </a:prstGeom>
          <a:noFill/>
        </p:spPr>
        <p:txBody>
          <a:bodyPr wrap="square" rtlCol="0">
            <a:spAutoFit/>
          </a:bodyPr>
          <a:lstStyle/>
          <a:p>
            <a:pPr algn="r"/>
            <a:r>
              <a:rPr lang="en-US" dirty="0" smtClean="0"/>
              <a:t>Once a “Status Variable”</a:t>
            </a:r>
          </a:p>
          <a:p>
            <a:pPr algn="r"/>
            <a:r>
              <a:rPr lang="en-US" dirty="0"/>
              <a:t>h</a:t>
            </a:r>
            <a:r>
              <a:rPr lang="en-US" dirty="0" smtClean="0"/>
              <a:t>as been populated you </a:t>
            </a:r>
          </a:p>
          <a:p>
            <a:pPr algn="r"/>
            <a:r>
              <a:rPr lang="en-US" dirty="0" smtClean="0"/>
              <a:t>will have options in your </a:t>
            </a:r>
          </a:p>
          <a:p>
            <a:pPr algn="r"/>
            <a:r>
              <a:rPr lang="en-US" dirty="0" smtClean="0"/>
              <a:t>“Status Value” field. </a:t>
            </a:r>
          </a:p>
          <a:p>
            <a:pPr algn="r"/>
            <a:r>
              <a:rPr lang="en-US" dirty="0" smtClean="0"/>
              <a:t>Click of the Status Value </a:t>
            </a:r>
          </a:p>
          <a:p>
            <a:pPr algn="r"/>
            <a:r>
              <a:rPr lang="en-US" dirty="0" smtClean="0"/>
              <a:t>Field </a:t>
            </a:r>
            <a:r>
              <a:rPr lang="en-US" dirty="0"/>
              <a:t>a</a:t>
            </a:r>
            <a:r>
              <a:rPr lang="en-US" dirty="0" smtClean="0"/>
              <a:t>nd select an option </a:t>
            </a:r>
          </a:p>
          <a:p>
            <a:pPr algn="r"/>
            <a:r>
              <a:rPr lang="en-US" dirty="0" smtClean="0"/>
              <a:t>from the drop-down menu. </a:t>
            </a:r>
          </a:p>
          <a:p>
            <a:pPr algn="r"/>
            <a:r>
              <a:rPr lang="en-US" dirty="0" smtClean="0"/>
              <a:t>In this case we see OSPF </a:t>
            </a:r>
          </a:p>
          <a:p>
            <a:pPr algn="r"/>
            <a:r>
              <a:rPr lang="en-US" dirty="0" smtClean="0"/>
              <a:t>neighbor state Options. </a:t>
            </a:r>
          </a:p>
          <a:p>
            <a:pPr algn="r"/>
            <a:r>
              <a:rPr lang="en-US" dirty="0" smtClean="0"/>
              <a:t>Select “full”.</a:t>
            </a:r>
          </a:p>
        </p:txBody>
      </p:sp>
      <p:sp>
        <p:nvSpPr>
          <p:cNvPr id="17" name="Right Arrow 16"/>
          <p:cNvSpPr/>
          <p:nvPr/>
        </p:nvSpPr>
        <p:spPr>
          <a:xfrm>
            <a:off x="3136900" y="3060108"/>
            <a:ext cx="1019653" cy="322030"/>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7865602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srcRect l="71147" t="43457" r="17431" b="12752"/>
          <a:stretch/>
        </p:blipFill>
        <p:spPr>
          <a:xfrm>
            <a:off x="-1" y="163219"/>
            <a:ext cx="5478355" cy="5907381"/>
          </a:xfrm>
          <a:prstGeom prst="rect">
            <a:avLst/>
          </a:prstGeom>
        </p:spPr>
      </p:pic>
      <p:sp>
        <p:nvSpPr>
          <p:cNvPr id="6" name="TextBox 5"/>
          <p:cNvSpPr txBox="1"/>
          <p:nvPr/>
        </p:nvSpPr>
        <p:spPr>
          <a:xfrm>
            <a:off x="5925466" y="307546"/>
            <a:ext cx="3203929" cy="1754326"/>
          </a:xfrm>
          <a:prstGeom prst="rect">
            <a:avLst/>
          </a:prstGeom>
          <a:noFill/>
        </p:spPr>
        <p:txBody>
          <a:bodyPr wrap="square" rtlCol="0">
            <a:spAutoFit/>
          </a:bodyPr>
          <a:lstStyle/>
          <a:p>
            <a:r>
              <a:rPr lang="en-US" b="1" dirty="0" smtClean="0">
                <a:solidFill>
                  <a:srgbClr val="FF0000"/>
                </a:solidFill>
              </a:rPr>
              <a:t>NOTE: Make sure the </a:t>
            </a:r>
          </a:p>
          <a:p>
            <a:r>
              <a:rPr lang="en-US" b="1" dirty="0" smtClean="0">
                <a:solidFill>
                  <a:srgbClr val="FF0000"/>
                </a:solidFill>
              </a:rPr>
              <a:t>poll interval is not set </a:t>
            </a:r>
          </a:p>
          <a:p>
            <a:r>
              <a:rPr lang="en-US" b="1" dirty="0" smtClean="0">
                <a:solidFill>
                  <a:srgbClr val="FF0000"/>
                </a:solidFill>
              </a:rPr>
              <a:t>for 0. For quick feedback </a:t>
            </a:r>
          </a:p>
          <a:p>
            <a:r>
              <a:rPr lang="en-US" b="1" dirty="0" smtClean="0">
                <a:solidFill>
                  <a:srgbClr val="FF0000"/>
                </a:solidFill>
              </a:rPr>
              <a:t>on the status check, set </a:t>
            </a:r>
          </a:p>
          <a:p>
            <a:r>
              <a:rPr lang="en-US" b="1" dirty="0" smtClean="0">
                <a:solidFill>
                  <a:srgbClr val="FF0000"/>
                </a:solidFill>
              </a:rPr>
              <a:t>the poll interval for </a:t>
            </a:r>
          </a:p>
          <a:p>
            <a:r>
              <a:rPr lang="en-US" b="1" dirty="0" smtClean="0">
                <a:solidFill>
                  <a:srgbClr val="FF0000"/>
                </a:solidFill>
              </a:rPr>
              <a:t>5-15 sec.</a:t>
            </a:r>
            <a:endParaRPr lang="en-US" b="1" dirty="0">
              <a:solidFill>
                <a:srgbClr val="FF0000"/>
              </a:solidFill>
            </a:endParaRPr>
          </a:p>
        </p:txBody>
      </p:sp>
      <p:sp>
        <p:nvSpPr>
          <p:cNvPr id="7" name="Right Arrow 6"/>
          <p:cNvSpPr/>
          <p:nvPr/>
        </p:nvSpPr>
        <p:spPr>
          <a:xfrm rot="9087968">
            <a:off x="2565975" y="2126491"/>
            <a:ext cx="3514898" cy="2658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rotWithShape="1">
          <a:blip r:embed="rId3"/>
          <a:srcRect l="54792" t="37647" r="41270" b="51926"/>
          <a:stretch/>
        </p:blipFill>
        <p:spPr>
          <a:xfrm>
            <a:off x="6587631" y="3052538"/>
            <a:ext cx="1890465" cy="1377331"/>
          </a:xfrm>
          <a:prstGeom prst="rect">
            <a:avLst/>
          </a:prstGeom>
        </p:spPr>
      </p:pic>
      <p:pic>
        <p:nvPicPr>
          <p:cNvPr id="2" name="Picture 1"/>
          <p:cNvPicPr>
            <a:picLocks noChangeAspect="1"/>
          </p:cNvPicPr>
          <p:nvPr/>
        </p:nvPicPr>
        <p:blipFill rotWithShape="1">
          <a:blip r:embed="rId4"/>
          <a:srcRect l="72058" t="34194" r="24914" b="57307"/>
          <a:stretch/>
        </p:blipFill>
        <p:spPr>
          <a:xfrm>
            <a:off x="9883883" y="3804216"/>
            <a:ext cx="1464378" cy="1387307"/>
          </a:xfrm>
          <a:prstGeom prst="rect">
            <a:avLst/>
          </a:prstGeom>
        </p:spPr>
      </p:pic>
      <p:sp>
        <p:nvSpPr>
          <p:cNvPr id="11" name="TextBox 10"/>
          <p:cNvSpPr txBox="1"/>
          <p:nvPr/>
        </p:nvSpPr>
        <p:spPr>
          <a:xfrm>
            <a:off x="5925466" y="4429869"/>
            <a:ext cx="3203929" cy="1815882"/>
          </a:xfrm>
          <a:prstGeom prst="rect">
            <a:avLst/>
          </a:prstGeom>
          <a:noFill/>
        </p:spPr>
        <p:txBody>
          <a:bodyPr wrap="square" rtlCol="0">
            <a:spAutoFit/>
          </a:bodyPr>
          <a:lstStyle/>
          <a:p>
            <a:pPr algn="ctr"/>
            <a:r>
              <a:rPr lang="en-US" sz="1600" b="1" dirty="0" smtClean="0"/>
              <a:t>THE ICON WILL TURN GREEN</a:t>
            </a:r>
          </a:p>
          <a:p>
            <a:pPr algn="ctr"/>
            <a:r>
              <a:rPr lang="en-US" sz="1600" b="1" dirty="0" smtClean="0"/>
              <a:t>IF THE SNMP INFORMATION</a:t>
            </a:r>
          </a:p>
          <a:p>
            <a:pPr algn="ctr"/>
            <a:r>
              <a:rPr lang="en-US" sz="1600" b="1" dirty="0" smtClean="0"/>
              <a:t>IS BEING DELIVERED TO</a:t>
            </a:r>
          </a:p>
          <a:p>
            <a:pPr algn="ctr"/>
            <a:r>
              <a:rPr lang="en-US" sz="1600" b="1" dirty="0" smtClean="0"/>
              <a:t>THE SNMP MANAGER, AND</a:t>
            </a:r>
          </a:p>
          <a:p>
            <a:pPr algn="ctr"/>
            <a:r>
              <a:rPr lang="en-US" sz="1600" b="1" dirty="0" smtClean="0"/>
              <a:t>THE AGENT HAS THE OSPF</a:t>
            </a:r>
          </a:p>
          <a:p>
            <a:pPr algn="ctr"/>
            <a:r>
              <a:rPr lang="en-US" sz="1600" b="1" dirty="0" smtClean="0"/>
              <a:t>NEIGHBOR STATE THAT THE MIB</a:t>
            </a:r>
          </a:p>
          <a:p>
            <a:pPr algn="ctr"/>
            <a:r>
              <a:rPr lang="en-US" sz="1600" b="1" dirty="0" smtClean="0"/>
              <a:t>IS CHECKING FOR</a:t>
            </a:r>
            <a:endParaRPr lang="en-US" sz="1600" b="1" dirty="0"/>
          </a:p>
        </p:txBody>
      </p:sp>
      <p:sp>
        <p:nvSpPr>
          <p:cNvPr id="14" name="TextBox 13"/>
          <p:cNvSpPr txBox="1"/>
          <p:nvPr/>
        </p:nvSpPr>
        <p:spPr>
          <a:xfrm>
            <a:off x="8925208" y="1988334"/>
            <a:ext cx="3203929" cy="1815882"/>
          </a:xfrm>
          <a:prstGeom prst="rect">
            <a:avLst/>
          </a:prstGeom>
          <a:noFill/>
        </p:spPr>
        <p:txBody>
          <a:bodyPr wrap="square" rtlCol="0">
            <a:spAutoFit/>
          </a:bodyPr>
          <a:lstStyle/>
          <a:p>
            <a:pPr algn="ctr"/>
            <a:r>
              <a:rPr lang="en-US" sz="1600" b="1" dirty="0" smtClean="0"/>
              <a:t>THE ICON WILL TURN PURPLE</a:t>
            </a:r>
          </a:p>
          <a:p>
            <a:pPr algn="ctr"/>
            <a:r>
              <a:rPr lang="en-US" sz="1600" b="1" dirty="0" smtClean="0"/>
              <a:t>IF THE SNMP INFORMATION</a:t>
            </a:r>
          </a:p>
          <a:p>
            <a:pPr algn="ctr"/>
            <a:r>
              <a:rPr lang="en-US" sz="1600" b="1" dirty="0" smtClean="0"/>
              <a:t>IS BEING DELIVERED TO</a:t>
            </a:r>
          </a:p>
          <a:p>
            <a:pPr algn="ctr"/>
            <a:r>
              <a:rPr lang="en-US" sz="1600" b="1" dirty="0" smtClean="0"/>
              <a:t>THE SNMP MANAGER, BUT</a:t>
            </a:r>
          </a:p>
          <a:p>
            <a:pPr algn="ctr"/>
            <a:r>
              <a:rPr lang="en-US" sz="1600" b="1" dirty="0" smtClean="0"/>
              <a:t>THE AGENT DOES </a:t>
            </a:r>
            <a:r>
              <a:rPr lang="en-US" sz="1600" b="1" u="sng" dirty="0" smtClean="0"/>
              <a:t>NOT</a:t>
            </a:r>
            <a:r>
              <a:rPr lang="en-US" sz="1600" b="1" dirty="0" smtClean="0"/>
              <a:t> HAVE </a:t>
            </a:r>
          </a:p>
          <a:p>
            <a:pPr algn="ctr"/>
            <a:r>
              <a:rPr lang="en-US" sz="1600" b="1" dirty="0" smtClean="0"/>
              <a:t>THE OSPF</a:t>
            </a:r>
            <a:r>
              <a:rPr lang="en-US" sz="1600" b="1" dirty="0"/>
              <a:t> </a:t>
            </a:r>
            <a:r>
              <a:rPr lang="en-US" sz="1600" b="1" dirty="0" smtClean="0"/>
              <a:t>NEIGHBOR STATE </a:t>
            </a:r>
          </a:p>
          <a:p>
            <a:pPr algn="ctr"/>
            <a:r>
              <a:rPr lang="en-US" sz="1600" b="1" dirty="0" smtClean="0"/>
              <a:t>THAT THE MIB IS CHECKING FOR</a:t>
            </a:r>
            <a:endParaRPr lang="en-US" sz="1600" b="1" dirty="0"/>
          </a:p>
        </p:txBody>
      </p:sp>
    </p:spTree>
    <p:extLst>
      <p:ext uri="{BB962C8B-B14F-4D97-AF65-F5344CB8AC3E}">
        <p14:creationId xmlns:p14="http://schemas.microsoft.com/office/powerpoint/2010/main" val="790921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rotWithShape="1">
          <a:blip r:embed="rId2"/>
          <a:srcRect t="57890" r="76063" b="32079"/>
          <a:stretch/>
        </p:blipFill>
        <p:spPr>
          <a:xfrm>
            <a:off x="565666" y="733862"/>
            <a:ext cx="8630621" cy="1017132"/>
          </a:xfrm>
          <a:prstGeom prst="rect">
            <a:avLst/>
          </a:prstGeom>
        </p:spPr>
      </p:pic>
      <p:sp>
        <p:nvSpPr>
          <p:cNvPr id="15" name="TextBox 14"/>
          <p:cNvSpPr txBox="1"/>
          <p:nvPr/>
        </p:nvSpPr>
        <p:spPr>
          <a:xfrm>
            <a:off x="565666" y="87531"/>
            <a:ext cx="8221245" cy="646331"/>
          </a:xfrm>
          <a:prstGeom prst="rect">
            <a:avLst/>
          </a:prstGeom>
          <a:noFill/>
        </p:spPr>
        <p:txBody>
          <a:bodyPr wrap="square" rtlCol="0">
            <a:spAutoFit/>
          </a:bodyPr>
          <a:lstStyle/>
          <a:p>
            <a:pPr algn="ctr"/>
            <a:r>
              <a:rPr lang="en-US" dirty="0" smtClean="0"/>
              <a:t>IF YOU HAVE EVERYTHING CONFIGURED CORRECTLY, YOU SHOULD HAVE A GREEN “STATUS PASSED” MESSAGE IN YOUR EVENTS WINDOW ALONG WITH A GREEN ICON</a:t>
            </a:r>
          </a:p>
        </p:txBody>
      </p:sp>
      <p:pic>
        <p:nvPicPr>
          <p:cNvPr id="2" name="Picture 1"/>
          <p:cNvPicPr>
            <a:picLocks noChangeAspect="1"/>
          </p:cNvPicPr>
          <p:nvPr/>
        </p:nvPicPr>
        <p:blipFill rotWithShape="1">
          <a:blip r:embed="rId3"/>
          <a:srcRect l="64822" t="46324" r="23220" b="25827"/>
          <a:stretch/>
        </p:blipFill>
        <p:spPr>
          <a:xfrm>
            <a:off x="266700" y="2057399"/>
            <a:ext cx="4330700" cy="3403729"/>
          </a:xfrm>
          <a:prstGeom prst="rect">
            <a:avLst/>
          </a:prstGeom>
        </p:spPr>
      </p:pic>
      <p:sp>
        <p:nvSpPr>
          <p:cNvPr id="17" name="TextBox 16"/>
          <p:cNvSpPr txBox="1"/>
          <p:nvPr/>
        </p:nvSpPr>
        <p:spPr>
          <a:xfrm>
            <a:off x="-361950" y="5461128"/>
            <a:ext cx="5588000" cy="1077218"/>
          </a:xfrm>
          <a:prstGeom prst="rect">
            <a:avLst/>
          </a:prstGeom>
          <a:noFill/>
        </p:spPr>
        <p:txBody>
          <a:bodyPr wrap="square" rtlCol="0">
            <a:spAutoFit/>
          </a:bodyPr>
          <a:lstStyle/>
          <a:p>
            <a:pPr algn="ctr"/>
            <a:r>
              <a:rPr lang="en-US" sz="1600" dirty="0" smtClean="0"/>
              <a:t>IF YOU PREVIOUSLY HAD A MISCONFIGURATION</a:t>
            </a:r>
          </a:p>
          <a:p>
            <a:pPr algn="ctr"/>
            <a:r>
              <a:rPr lang="en-US" sz="1600" dirty="0" smtClean="0"/>
              <a:t>YOU MAY NEED TO ACKNOWLEDGE A WARNING </a:t>
            </a:r>
          </a:p>
          <a:p>
            <a:pPr algn="ctr"/>
            <a:r>
              <a:rPr lang="en-US" sz="1600" dirty="0" smtClean="0"/>
              <a:t>BY RIGHT CLICKING ON THE SNMP ICON </a:t>
            </a:r>
          </a:p>
          <a:p>
            <a:pPr algn="ctr"/>
            <a:r>
              <a:rPr lang="en-US" sz="1600" dirty="0" smtClean="0"/>
              <a:t>AND CLICKING “ACTIVE EVENTS”</a:t>
            </a:r>
          </a:p>
        </p:txBody>
      </p:sp>
      <p:pic>
        <p:nvPicPr>
          <p:cNvPr id="3" name="Picture 2"/>
          <p:cNvPicPr>
            <a:picLocks noChangeAspect="1"/>
          </p:cNvPicPr>
          <p:nvPr/>
        </p:nvPicPr>
        <p:blipFill rotWithShape="1">
          <a:blip r:embed="rId4"/>
          <a:srcRect l="50704" t="5980" r="29366" b="68175"/>
          <a:stretch/>
        </p:blipFill>
        <p:spPr>
          <a:xfrm>
            <a:off x="4997450" y="2397325"/>
            <a:ext cx="6844583" cy="2995723"/>
          </a:xfrm>
          <a:prstGeom prst="rect">
            <a:avLst/>
          </a:prstGeom>
        </p:spPr>
      </p:pic>
      <p:sp>
        <p:nvSpPr>
          <p:cNvPr id="18" name="TextBox 17"/>
          <p:cNvSpPr txBox="1"/>
          <p:nvPr/>
        </p:nvSpPr>
        <p:spPr>
          <a:xfrm>
            <a:off x="5626100" y="5393048"/>
            <a:ext cx="5918200" cy="1323439"/>
          </a:xfrm>
          <a:prstGeom prst="rect">
            <a:avLst/>
          </a:prstGeom>
          <a:noFill/>
        </p:spPr>
        <p:txBody>
          <a:bodyPr wrap="square" rtlCol="0">
            <a:spAutoFit/>
          </a:bodyPr>
          <a:lstStyle/>
          <a:p>
            <a:pPr algn="ctr"/>
            <a:r>
              <a:rPr lang="en-US" sz="1600" dirty="0" smtClean="0"/>
              <a:t>IN THE ACTIVE EVENTS WINDOW, HIGHLIGHT THE YELLOW</a:t>
            </a:r>
          </a:p>
          <a:p>
            <a:pPr algn="ctr"/>
            <a:r>
              <a:rPr lang="en-US" sz="1600" dirty="0" smtClean="0"/>
              <a:t>WARNING MESSAGE, RIGHT-CLICK AND SELECT “ACKNOWLEDGE”</a:t>
            </a:r>
          </a:p>
          <a:p>
            <a:pPr algn="ctr"/>
            <a:endParaRPr lang="en-US" sz="1600" dirty="0"/>
          </a:p>
          <a:p>
            <a:pPr algn="ctr"/>
            <a:r>
              <a:rPr lang="en-US" sz="1600" dirty="0" smtClean="0"/>
              <a:t>*IF THE CONFIGURATION STILL HAS AN ERROR THE YELLOW</a:t>
            </a:r>
          </a:p>
          <a:p>
            <a:pPr algn="ctr"/>
            <a:r>
              <a:rPr lang="en-US" sz="1600" dirty="0" smtClean="0"/>
              <a:t>WARNING WILL RETURN AS SOON AS THE NEXT POLL IS RECEIVED*</a:t>
            </a:r>
          </a:p>
        </p:txBody>
      </p:sp>
    </p:spTree>
    <p:extLst>
      <p:ext uri="{BB962C8B-B14F-4D97-AF65-F5344CB8AC3E}">
        <p14:creationId xmlns:p14="http://schemas.microsoft.com/office/powerpoint/2010/main" val="24142655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srcRect l="7083" t="24774" r="84271" b="50000"/>
          <a:stretch/>
        </p:blipFill>
        <p:spPr>
          <a:xfrm>
            <a:off x="2463800" y="304800"/>
            <a:ext cx="6654800" cy="6553200"/>
          </a:xfrm>
          <a:prstGeom prst="rect">
            <a:avLst/>
          </a:prstGeom>
        </p:spPr>
      </p:pic>
    </p:spTree>
    <p:extLst>
      <p:ext uri="{BB962C8B-B14F-4D97-AF65-F5344CB8AC3E}">
        <p14:creationId xmlns:p14="http://schemas.microsoft.com/office/powerpoint/2010/main" val="16978989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614363"/>
            <a:ext cx="9144000" cy="2387600"/>
          </a:xfrm>
        </p:spPr>
        <p:txBody>
          <a:bodyPr>
            <a:normAutofit/>
          </a:bodyPr>
          <a:lstStyle/>
          <a:p>
            <a:r>
              <a:rPr lang="en-US" sz="7200" dirty="0" smtClean="0"/>
              <a:t>QUESTIONS?</a:t>
            </a:r>
            <a:endParaRPr lang="en-US" sz="7200" dirty="0"/>
          </a:p>
        </p:txBody>
      </p:sp>
      <p:sp>
        <p:nvSpPr>
          <p:cNvPr id="4" name="Subtitle 3"/>
          <p:cNvSpPr>
            <a:spLocks noGrp="1"/>
          </p:cNvSpPr>
          <p:nvPr>
            <p:ph type="subTitle" idx="1"/>
          </p:nvPr>
        </p:nvSpPr>
        <p:spPr/>
        <p:txBody>
          <a:bodyPr/>
          <a:lstStyle/>
          <a:p>
            <a:endParaRPr lang="en-US"/>
          </a:p>
        </p:txBody>
      </p:sp>
    </p:spTree>
    <p:extLst>
      <p:ext uri="{BB962C8B-B14F-4D97-AF65-F5344CB8AC3E}">
        <p14:creationId xmlns:p14="http://schemas.microsoft.com/office/powerpoint/2010/main" val="13922005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6" descr="C:\Users\ecoffey\AppData\Local\Temp\Rar$DRa1.653\30059_Device_laptop_3145_unreachable_256.png">
            <a:extLst>
              <a:ext uri="{FF2B5EF4-FFF2-40B4-BE49-F238E27FC236}">
                <a16:creationId xmlns="" xmlns:a16="http://schemas.microsoft.com/office/drawing/2014/main" id="{5F57B4F3-5C38-4890-82E2-0546ABB294C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2043" y="194726"/>
            <a:ext cx="2682582" cy="268258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 xmlns:a16="http://schemas.microsoft.com/office/drawing/2014/main" id="{A20CFC50-22C9-40C4-90E5-40A9AE0CB8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418513" y="883742"/>
            <a:ext cx="1985495" cy="1304550"/>
          </a:xfrm>
          <a:prstGeom prst="rect">
            <a:avLst/>
          </a:prstGeom>
        </p:spPr>
      </p:pic>
      <p:pic>
        <p:nvPicPr>
          <p:cNvPr id="6" name="Picture 5">
            <a:extLst>
              <a:ext uri="{FF2B5EF4-FFF2-40B4-BE49-F238E27FC236}">
                <a16:creationId xmlns="" xmlns:a16="http://schemas.microsoft.com/office/drawing/2014/main" id="{592C8603-117C-452E-A019-E718E8171919}"/>
              </a:ext>
            </a:extLst>
          </p:cNvPr>
          <p:cNvPicPr>
            <a:picLocks noChangeAspect="1"/>
          </p:cNvPicPr>
          <p:nvPr/>
        </p:nvPicPr>
        <p:blipFill rotWithShape="1">
          <a:blip r:embed="rId4"/>
          <a:srcRect l="50716" t="37486" r="36212" b="49028"/>
          <a:stretch/>
        </p:blipFill>
        <p:spPr>
          <a:xfrm>
            <a:off x="787992" y="575106"/>
            <a:ext cx="1587038" cy="1248470"/>
          </a:xfrm>
          <a:prstGeom prst="rect">
            <a:avLst/>
          </a:prstGeom>
        </p:spPr>
      </p:pic>
      <p:cxnSp>
        <p:nvCxnSpPr>
          <p:cNvPr id="8" name="Straight Connector 7">
            <a:extLst>
              <a:ext uri="{FF2B5EF4-FFF2-40B4-BE49-F238E27FC236}">
                <a16:creationId xmlns="" xmlns:a16="http://schemas.microsoft.com/office/drawing/2014/main" id="{28F2D7F6-628D-4449-A6DD-33F37AA25E12}"/>
              </a:ext>
            </a:extLst>
          </p:cNvPr>
          <p:cNvCxnSpPr/>
          <p:nvPr/>
        </p:nvCxnSpPr>
        <p:spPr>
          <a:xfrm>
            <a:off x="2630659" y="1557412"/>
            <a:ext cx="6719534" cy="0"/>
          </a:xfrm>
          <a:prstGeom prst="line">
            <a:avLst/>
          </a:prstGeom>
          <a:ln w="57150"/>
        </p:spPr>
        <p:style>
          <a:lnRef idx="1">
            <a:schemeClr val="dk1"/>
          </a:lnRef>
          <a:fillRef idx="0">
            <a:schemeClr val="dk1"/>
          </a:fillRef>
          <a:effectRef idx="0">
            <a:schemeClr val="dk1"/>
          </a:effectRef>
          <a:fontRef idx="minor">
            <a:schemeClr val="tx1"/>
          </a:fontRef>
        </p:style>
      </p:cxnSp>
      <p:sp>
        <p:nvSpPr>
          <p:cNvPr id="10" name="Rectangle 9">
            <a:extLst>
              <a:ext uri="{FF2B5EF4-FFF2-40B4-BE49-F238E27FC236}">
                <a16:creationId xmlns="" xmlns:a16="http://schemas.microsoft.com/office/drawing/2014/main" id="{CF28871D-A5A0-48D9-9853-DFFA79F3C8E4}"/>
              </a:ext>
            </a:extLst>
          </p:cNvPr>
          <p:cNvSpPr/>
          <p:nvPr/>
        </p:nvSpPr>
        <p:spPr>
          <a:xfrm>
            <a:off x="168812" y="2877308"/>
            <a:ext cx="4890868" cy="911588"/>
          </a:xfrm>
          <a:prstGeom prst="rect">
            <a:avLst/>
          </a:prstGeom>
        </p:spPr>
        <p:style>
          <a:lnRef idx="2">
            <a:schemeClr val="accent6"/>
          </a:lnRef>
          <a:fillRef idx="1">
            <a:schemeClr val="lt1"/>
          </a:fillRef>
          <a:effectRef idx="0">
            <a:schemeClr val="accent6"/>
          </a:effectRef>
          <a:fontRef idx="minor">
            <a:schemeClr val="dk1"/>
          </a:fontRef>
        </p:style>
        <p:txBody>
          <a:bodyPr rtlCol="0" anchor="t"/>
          <a:lstStyle/>
          <a:p>
            <a:r>
              <a:rPr lang="en-US" sz="1400" dirty="0">
                <a:solidFill>
                  <a:schemeClr val="tx1"/>
                </a:solidFill>
              </a:rPr>
              <a:t>A workstation running </a:t>
            </a:r>
            <a:r>
              <a:rPr lang="en-US" sz="1400" dirty="0" err="1">
                <a:solidFill>
                  <a:schemeClr val="tx1"/>
                </a:solidFill>
              </a:rPr>
              <a:t>SMNPc</a:t>
            </a:r>
            <a:r>
              <a:rPr lang="en-US" sz="1400" dirty="0">
                <a:solidFill>
                  <a:schemeClr val="tx1"/>
                </a:solidFill>
              </a:rPr>
              <a:t> software is the “manager”. The SNMP icons on the screen provide visual representations of information the manager is getting from the agent.</a:t>
            </a:r>
          </a:p>
          <a:p>
            <a:r>
              <a:rPr lang="en-US" sz="1400" dirty="0">
                <a:solidFill>
                  <a:schemeClr val="tx1"/>
                </a:solidFill>
              </a:rPr>
              <a:t> </a:t>
            </a:r>
          </a:p>
        </p:txBody>
      </p:sp>
      <p:sp>
        <p:nvSpPr>
          <p:cNvPr id="11" name="Rectangle 10">
            <a:extLst>
              <a:ext uri="{FF2B5EF4-FFF2-40B4-BE49-F238E27FC236}">
                <a16:creationId xmlns="" xmlns:a16="http://schemas.microsoft.com/office/drawing/2014/main" id="{188ADCD6-5683-47E0-B20B-5FFE85702DC3}"/>
              </a:ext>
            </a:extLst>
          </p:cNvPr>
          <p:cNvSpPr/>
          <p:nvPr/>
        </p:nvSpPr>
        <p:spPr>
          <a:xfrm>
            <a:off x="6973079" y="2421514"/>
            <a:ext cx="4890868" cy="911588"/>
          </a:xfrm>
          <a:prstGeom prst="rect">
            <a:avLst/>
          </a:prstGeom>
        </p:spPr>
        <p:style>
          <a:lnRef idx="2">
            <a:schemeClr val="accent6"/>
          </a:lnRef>
          <a:fillRef idx="1">
            <a:schemeClr val="lt1"/>
          </a:fillRef>
          <a:effectRef idx="0">
            <a:schemeClr val="accent6"/>
          </a:effectRef>
          <a:fontRef idx="minor">
            <a:schemeClr val="dk1"/>
          </a:fontRef>
        </p:style>
        <p:txBody>
          <a:bodyPr rtlCol="0" anchor="t"/>
          <a:lstStyle/>
          <a:p>
            <a:r>
              <a:rPr lang="en-US" sz="1400" dirty="0">
                <a:solidFill>
                  <a:schemeClr val="tx1"/>
                </a:solidFill>
              </a:rPr>
              <a:t>A router, switch or other network element that has an SNMP cli configuration is the “agent”. The SNMP configuration tells the network element which “managers” it can provide information to and what kind of information.</a:t>
            </a:r>
          </a:p>
          <a:p>
            <a:r>
              <a:rPr lang="en-US" sz="1400" dirty="0">
                <a:solidFill>
                  <a:schemeClr val="tx1"/>
                </a:solidFill>
              </a:rPr>
              <a:t> </a:t>
            </a:r>
          </a:p>
        </p:txBody>
      </p:sp>
    </p:spTree>
    <p:extLst>
      <p:ext uri="{BB962C8B-B14F-4D97-AF65-F5344CB8AC3E}">
        <p14:creationId xmlns:p14="http://schemas.microsoft.com/office/powerpoint/2010/main" val="14614485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41875" t="3086" r="37857" b="58875"/>
          <a:stretch/>
        </p:blipFill>
        <p:spPr>
          <a:xfrm>
            <a:off x="952499" y="203200"/>
            <a:ext cx="9601201" cy="6081374"/>
          </a:xfrm>
          <a:prstGeom prst="rect">
            <a:avLst/>
          </a:prstGeom>
        </p:spPr>
      </p:pic>
    </p:spTree>
    <p:extLst>
      <p:ext uri="{BB962C8B-B14F-4D97-AF65-F5344CB8AC3E}">
        <p14:creationId xmlns:p14="http://schemas.microsoft.com/office/powerpoint/2010/main" val="35151658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43338" t="20240" r="37993" b="34384"/>
          <a:stretch/>
        </p:blipFill>
        <p:spPr>
          <a:xfrm>
            <a:off x="165100" y="152399"/>
            <a:ext cx="7874000" cy="6458857"/>
          </a:xfrm>
          <a:prstGeom prst="rect">
            <a:avLst/>
          </a:prstGeom>
        </p:spPr>
      </p:pic>
    </p:spTree>
    <p:extLst>
      <p:ext uri="{BB962C8B-B14F-4D97-AF65-F5344CB8AC3E}">
        <p14:creationId xmlns:p14="http://schemas.microsoft.com/office/powerpoint/2010/main" val="16861213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43204" t="25280" r="37031" b="31340"/>
          <a:stretch/>
        </p:blipFill>
        <p:spPr>
          <a:xfrm>
            <a:off x="228600" y="228600"/>
            <a:ext cx="8483600" cy="6284122"/>
          </a:xfrm>
          <a:prstGeom prst="rect">
            <a:avLst/>
          </a:prstGeom>
        </p:spPr>
      </p:pic>
    </p:spTree>
    <p:extLst>
      <p:ext uri="{BB962C8B-B14F-4D97-AF65-F5344CB8AC3E}">
        <p14:creationId xmlns:p14="http://schemas.microsoft.com/office/powerpoint/2010/main" val="17955424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6" descr="C:\Users\ecoffey\AppData\Local\Temp\Rar$DRa1.653\30059_Device_laptop_3145_unreachable_256.png">
            <a:extLst>
              <a:ext uri="{FF2B5EF4-FFF2-40B4-BE49-F238E27FC236}">
                <a16:creationId xmlns="" xmlns:a16="http://schemas.microsoft.com/office/drawing/2014/main" id="{5F57B4F3-5C38-4890-82E2-0546ABB294C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2043" y="194726"/>
            <a:ext cx="2682582" cy="268258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 xmlns:a16="http://schemas.microsoft.com/office/drawing/2014/main" id="{A20CFC50-22C9-40C4-90E5-40A9AE0CB8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418513" y="883742"/>
            <a:ext cx="1985495" cy="1304550"/>
          </a:xfrm>
          <a:prstGeom prst="rect">
            <a:avLst/>
          </a:prstGeom>
        </p:spPr>
      </p:pic>
      <p:pic>
        <p:nvPicPr>
          <p:cNvPr id="6" name="Picture 5">
            <a:extLst>
              <a:ext uri="{FF2B5EF4-FFF2-40B4-BE49-F238E27FC236}">
                <a16:creationId xmlns="" xmlns:a16="http://schemas.microsoft.com/office/drawing/2014/main" id="{592C8603-117C-452E-A019-E718E8171919}"/>
              </a:ext>
            </a:extLst>
          </p:cNvPr>
          <p:cNvPicPr>
            <a:picLocks noChangeAspect="1"/>
          </p:cNvPicPr>
          <p:nvPr/>
        </p:nvPicPr>
        <p:blipFill rotWithShape="1">
          <a:blip r:embed="rId4"/>
          <a:srcRect l="50716" t="37486" r="36212" b="49028"/>
          <a:stretch/>
        </p:blipFill>
        <p:spPr>
          <a:xfrm>
            <a:off x="787992" y="575106"/>
            <a:ext cx="1587038" cy="1248470"/>
          </a:xfrm>
          <a:prstGeom prst="rect">
            <a:avLst/>
          </a:prstGeom>
        </p:spPr>
      </p:pic>
      <p:cxnSp>
        <p:nvCxnSpPr>
          <p:cNvPr id="8" name="Straight Connector 7">
            <a:extLst>
              <a:ext uri="{FF2B5EF4-FFF2-40B4-BE49-F238E27FC236}">
                <a16:creationId xmlns="" xmlns:a16="http://schemas.microsoft.com/office/drawing/2014/main" id="{28F2D7F6-628D-4449-A6DD-33F37AA25E12}"/>
              </a:ext>
            </a:extLst>
          </p:cNvPr>
          <p:cNvCxnSpPr/>
          <p:nvPr/>
        </p:nvCxnSpPr>
        <p:spPr>
          <a:xfrm>
            <a:off x="2630659" y="1557412"/>
            <a:ext cx="6719534" cy="0"/>
          </a:xfrm>
          <a:prstGeom prst="line">
            <a:avLst/>
          </a:prstGeom>
          <a:ln w="57150"/>
        </p:spPr>
        <p:style>
          <a:lnRef idx="1">
            <a:schemeClr val="dk1"/>
          </a:lnRef>
          <a:fillRef idx="0">
            <a:schemeClr val="dk1"/>
          </a:fillRef>
          <a:effectRef idx="0">
            <a:schemeClr val="dk1"/>
          </a:effectRef>
          <a:fontRef idx="minor">
            <a:schemeClr val="tx1"/>
          </a:fontRef>
        </p:style>
      </p:cxnSp>
      <p:sp>
        <p:nvSpPr>
          <p:cNvPr id="10" name="Rectangle 9">
            <a:extLst>
              <a:ext uri="{FF2B5EF4-FFF2-40B4-BE49-F238E27FC236}">
                <a16:creationId xmlns="" xmlns:a16="http://schemas.microsoft.com/office/drawing/2014/main" id="{CF28871D-A5A0-48D9-9853-DFFA79F3C8E4}"/>
              </a:ext>
            </a:extLst>
          </p:cNvPr>
          <p:cNvSpPr/>
          <p:nvPr/>
        </p:nvSpPr>
        <p:spPr>
          <a:xfrm>
            <a:off x="168812" y="2877308"/>
            <a:ext cx="4890868" cy="911588"/>
          </a:xfrm>
          <a:prstGeom prst="rect">
            <a:avLst/>
          </a:prstGeom>
        </p:spPr>
        <p:style>
          <a:lnRef idx="2">
            <a:schemeClr val="accent6"/>
          </a:lnRef>
          <a:fillRef idx="1">
            <a:schemeClr val="lt1"/>
          </a:fillRef>
          <a:effectRef idx="0">
            <a:schemeClr val="accent6"/>
          </a:effectRef>
          <a:fontRef idx="minor">
            <a:schemeClr val="dk1"/>
          </a:fontRef>
        </p:style>
        <p:txBody>
          <a:bodyPr rtlCol="0" anchor="t"/>
          <a:lstStyle/>
          <a:p>
            <a:r>
              <a:rPr lang="en-US" sz="1400" dirty="0">
                <a:solidFill>
                  <a:schemeClr val="tx1"/>
                </a:solidFill>
              </a:rPr>
              <a:t>If an icon on the SNMP manager is set to poll for ICMP only, it shows a green or “OK” status as long as it can ping the applicable device. The device is identified in the icon by its IP address. </a:t>
            </a:r>
          </a:p>
          <a:p>
            <a:r>
              <a:rPr lang="en-US" sz="1400" dirty="0">
                <a:solidFill>
                  <a:schemeClr val="tx1"/>
                </a:solidFill>
              </a:rPr>
              <a:t> </a:t>
            </a:r>
          </a:p>
        </p:txBody>
      </p:sp>
      <p:sp>
        <p:nvSpPr>
          <p:cNvPr id="11" name="Rectangle 10">
            <a:extLst>
              <a:ext uri="{FF2B5EF4-FFF2-40B4-BE49-F238E27FC236}">
                <a16:creationId xmlns="" xmlns:a16="http://schemas.microsoft.com/office/drawing/2014/main" id="{188ADCD6-5683-47E0-B20B-5FFE85702DC3}"/>
              </a:ext>
            </a:extLst>
          </p:cNvPr>
          <p:cNvSpPr/>
          <p:nvPr/>
        </p:nvSpPr>
        <p:spPr>
          <a:xfrm>
            <a:off x="6973079" y="2421514"/>
            <a:ext cx="4890868" cy="911588"/>
          </a:xfrm>
          <a:prstGeom prst="rect">
            <a:avLst/>
          </a:prstGeom>
        </p:spPr>
        <p:style>
          <a:lnRef idx="2">
            <a:schemeClr val="accent6"/>
          </a:lnRef>
          <a:fillRef idx="1">
            <a:schemeClr val="lt1"/>
          </a:fillRef>
          <a:effectRef idx="0">
            <a:schemeClr val="accent6"/>
          </a:effectRef>
          <a:fontRef idx="minor">
            <a:schemeClr val="dk1"/>
          </a:fontRef>
        </p:style>
        <p:txBody>
          <a:bodyPr rtlCol="0" anchor="t"/>
          <a:lstStyle/>
          <a:p>
            <a:r>
              <a:rPr lang="en-US" sz="1400" dirty="0">
                <a:solidFill>
                  <a:schemeClr val="tx1"/>
                </a:solidFill>
              </a:rPr>
              <a:t>For ICMP reachability to show green on the manager’s SNMP map, the “agent” does not need any SNMP configuration at all. It only has to have a return path for the pings sourced by the manager.</a:t>
            </a:r>
          </a:p>
          <a:p>
            <a:r>
              <a:rPr lang="en-US" sz="1400" dirty="0">
                <a:solidFill>
                  <a:schemeClr val="tx1"/>
                </a:solidFill>
              </a:rPr>
              <a:t> </a:t>
            </a:r>
          </a:p>
        </p:txBody>
      </p:sp>
      <p:sp>
        <p:nvSpPr>
          <p:cNvPr id="2" name="TextBox 1">
            <a:extLst>
              <a:ext uri="{FF2B5EF4-FFF2-40B4-BE49-F238E27FC236}">
                <a16:creationId xmlns="" xmlns:a16="http://schemas.microsoft.com/office/drawing/2014/main" id="{AAD700CA-D42F-4174-827C-C7258CD9DAAA}"/>
              </a:ext>
            </a:extLst>
          </p:cNvPr>
          <p:cNvSpPr txBox="1"/>
          <p:nvPr/>
        </p:nvSpPr>
        <p:spPr>
          <a:xfrm>
            <a:off x="1016925" y="59001"/>
            <a:ext cx="1178464" cy="369332"/>
          </a:xfrm>
          <a:prstGeom prst="rect">
            <a:avLst/>
          </a:prstGeom>
          <a:noFill/>
        </p:spPr>
        <p:txBody>
          <a:bodyPr wrap="none" rtlCol="0">
            <a:spAutoFit/>
          </a:bodyPr>
          <a:lstStyle/>
          <a:p>
            <a:r>
              <a:rPr lang="en-US" dirty="0"/>
              <a:t>MANAGER</a:t>
            </a:r>
          </a:p>
        </p:txBody>
      </p:sp>
      <p:sp>
        <p:nvSpPr>
          <p:cNvPr id="9" name="TextBox 8">
            <a:extLst>
              <a:ext uri="{FF2B5EF4-FFF2-40B4-BE49-F238E27FC236}">
                <a16:creationId xmlns="" xmlns:a16="http://schemas.microsoft.com/office/drawing/2014/main" id="{A6549C95-754B-4E10-8C44-81253E205F4F}"/>
              </a:ext>
            </a:extLst>
          </p:cNvPr>
          <p:cNvSpPr txBox="1"/>
          <p:nvPr/>
        </p:nvSpPr>
        <p:spPr>
          <a:xfrm>
            <a:off x="9418513" y="194726"/>
            <a:ext cx="1982659" cy="923330"/>
          </a:xfrm>
          <a:prstGeom prst="rect">
            <a:avLst/>
          </a:prstGeom>
          <a:noFill/>
        </p:spPr>
        <p:txBody>
          <a:bodyPr wrap="none" rtlCol="0">
            <a:spAutoFit/>
          </a:bodyPr>
          <a:lstStyle/>
          <a:p>
            <a:pPr algn="ctr"/>
            <a:r>
              <a:rPr lang="en-US" dirty="0" smtClean="0"/>
              <a:t>AGENT</a:t>
            </a:r>
          </a:p>
          <a:p>
            <a:pPr algn="ctr"/>
            <a:r>
              <a:rPr lang="en-US" dirty="0" smtClean="0"/>
              <a:t>“26A TEST OBJECT”</a:t>
            </a:r>
          </a:p>
          <a:p>
            <a:pPr algn="ctr"/>
            <a:endParaRPr lang="en-US" dirty="0"/>
          </a:p>
        </p:txBody>
      </p:sp>
      <p:sp>
        <p:nvSpPr>
          <p:cNvPr id="12" name="TextBox 11">
            <a:extLst>
              <a:ext uri="{FF2B5EF4-FFF2-40B4-BE49-F238E27FC236}">
                <a16:creationId xmlns="" xmlns:a16="http://schemas.microsoft.com/office/drawing/2014/main" id="{AAD700CA-D42F-4174-827C-C7258CD9DAAA}"/>
              </a:ext>
            </a:extLst>
          </p:cNvPr>
          <p:cNvSpPr txBox="1"/>
          <p:nvPr/>
        </p:nvSpPr>
        <p:spPr>
          <a:xfrm>
            <a:off x="2654348" y="1118056"/>
            <a:ext cx="1670650" cy="369332"/>
          </a:xfrm>
          <a:prstGeom prst="rect">
            <a:avLst/>
          </a:prstGeom>
          <a:noFill/>
        </p:spPr>
        <p:txBody>
          <a:bodyPr wrap="none" rtlCol="0">
            <a:spAutoFit/>
          </a:bodyPr>
          <a:lstStyle/>
          <a:p>
            <a:r>
              <a:rPr lang="en-US" dirty="0" smtClean="0"/>
              <a:t>22.17.17.30 /27</a:t>
            </a:r>
            <a:endParaRPr lang="en-US" dirty="0"/>
          </a:p>
        </p:txBody>
      </p:sp>
      <p:sp>
        <p:nvSpPr>
          <p:cNvPr id="13" name="TextBox 12">
            <a:extLst>
              <a:ext uri="{FF2B5EF4-FFF2-40B4-BE49-F238E27FC236}">
                <a16:creationId xmlns="" xmlns:a16="http://schemas.microsoft.com/office/drawing/2014/main" id="{AAD700CA-D42F-4174-827C-C7258CD9DAAA}"/>
              </a:ext>
            </a:extLst>
          </p:cNvPr>
          <p:cNvSpPr txBox="1"/>
          <p:nvPr/>
        </p:nvSpPr>
        <p:spPr>
          <a:xfrm>
            <a:off x="7796563" y="1141741"/>
            <a:ext cx="1553630" cy="369332"/>
          </a:xfrm>
          <a:prstGeom prst="rect">
            <a:avLst/>
          </a:prstGeom>
          <a:noFill/>
        </p:spPr>
        <p:txBody>
          <a:bodyPr wrap="none" rtlCol="0">
            <a:spAutoFit/>
          </a:bodyPr>
          <a:lstStyle/>
          <a:p>
            <a:r>
              <a:rPr lang="en-US" dirty="0" smtClean="0"/>
              <a:t>22.17.17.1 /27</a:t>
            </a:r>
            <a:endParaRPr lang="en-US" dirty="0"/>
          </a:p>
        </p:txBody>
      </p:sp>
    </p:spTree>
    <p:extLst>
      <p:ext uri="{BB962C8B-B14F-4D97-AF65-F5344CB8AC3E}">
        <p14:creationId xmlns:p14="http://schemas.microsoft.com/office/powerpoint/2010/main" val="93824659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190</TotalTime>
  <Words>1950</Words>
  <Application>Microsoft Office PowerPoint</Application>
  <PresentationFormat>Widescreen</PresentationFormat>
  <Paragraphs>260</Paragraphs>
  <Slides>40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40</vt:i4>
      </vt:variant>
    </vt:vector>
  </HeadingPairs>
  <TitlesOfParts>
    <vt:vector size="45" baseType="lpstr">
      <vt:lpstr>Arial</vt:lpstr>
      <vt:lpstr>Calibri</vt:lpstr>
      <vt:lpstr>Calibri Light</vt:lpstr>
      <vt:lpstr>Courier New</vt:lpstr>
      <vt:lpstr>Office Theme</vt:lpstr>
      <vt:lpstr>SNMP WALK-THROUGH</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QUESTIONS?</vt:lpstr>
    </vt:vector>
  </TitlesOfParts>
  <Company>United States Army</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Administrator</dc:creator>
  <cp:lastModifiedBy>Administrator</cp:lastModifiedBy>
  <cp:revision>21</cp:revision>
  <dcterms:created xsi:type="dcterms:W3CDTF">2020-04-30T15:49:13Z</dcterms:created>
  <dcterms:modified xsi:type="dcterms:W3CDTF">2020-04-30T20:42:51Z</dcterms:modified>
</cp:coreProperties>
</file>